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slides/slide88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presentation.xml" ContentType="application/vnd.openxmlformats-officedocument.presentationml.presentation.main+xml"/>
  <Override PartName="/ppt/slides/slide87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6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28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Layouts/slideLayout18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26.xml" ContentType="application/vnd.openxmlformats-officedocument.presentationml.notesSlid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  <p:sldMasterId id="2147483721" r:id="rId5"/>
  </p:sldMasterIdLst>
  <p:notesMasterIdLst>
    <p:notesMasterId r:id="rId96"/>
  </p:notesMasterIdLst>
  <p:sldIdLst>
    <p:sldId id="415" r:id="rId6"/>
    <p:sldId id="526" r:id="rId7"/>
    <p:sldId id="535" r:id="rId8"/>
    <p:sldId id="527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499" r:id="rId17"/>
    <p:sldId id="404" r:id="rId18"/>
    <p:sldId id="479" r:id="rId19"/>
    <p:sldId id="421" r:id="rId20"/>
    <p:sldId id="423" r:id="rId21"/>
    <p:sldId id="502" r:id="rId22"/>
    <p:sldId id="503" r:id="rId23"/>
    <p:sldId id="504" r:id="rId24"/>
    <p:sldId id="505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514" r:id="rId34"/>
    <p:sldId id="515" r:id="rId35"/>
    <p:sldId id="516" r:id="rId36"/>
    <p:sldId id="517" r:id="rId37"/>
    <p:sldId id="518" r:id="rId38"/>
    <p:sldId id="519" r:id="rId39"/>
    <p:sldId id="520" r:id="rId40"/>
    <p:sldId id="521" r:id="rId41"/>
    <p:sldId id="522" r:id="rId42"/>
    <p:sldId id="523" r:id="rId43"/>
    <p:sldId id="468" r:id="rId44"/>
    <p:sldId id="524" r:id="rId45"/>
    <p:sldId id="437" r:id="rId46"/>
    <p:sldId id="478" r:id="rId47"/>
    <p:sldId id="483" r:id="rId48"/>
    <p:sldId id="485" r:id="rId49"/>
    <p:sldId id="484" r:id="rId50"/>
    <p:sldId id="466" r:id="rId51"/>
    <p:sldId id="402" r:id="rId52"/>
    <p:sldId id="525" r:id="rId53"/>
    <p:sldId id="467" r:id="rId54"/>
    <p:sldId id="436" r:id="rId55"/>
    <p:sldId id="474" r:id="rId56"/>
    <p:sldId id="475" r:id="rId57"/>
    <p:sldId id="477" r:id="rId58"/>
    <p:sldId id="438" r:id="rId59"/>
    <p:sldId id="476" r:id="rId60"/>
    <p:sldId id="487" r:id="rId61"/>
    <p:sldId id="471" r:id="rId62"/>
    <p:sldId id="469" r:id="rId63"/>
    <p:sldId id="470" r:id="rId64"/>
    <p:sldId id="536" r:id="rId65"/>
    <p:sldId id="473" r:id="rId66"/>
    <p:sldId id="537" r:id="rId67"/>
    <p:sldId id="490" r:id="rId68"/>
    <p:sldId id="491" r:id="rId69"/>
    <p:sldId id="492" r:id="rId70"/>
    <p:sldId id="486" r:id="rId71"/>
    <p:sldId id="472" r:id="rId72"/>
    <p:sldId id="439" r:id="rId73"/>
    <p:sldId id="410" r:id="rId74"/>
    <p:sldId id="411" r:id="rId75"/>
    <p:sldId id="403" r:id="rId76"/>
    <p:sldId id="488" r:id="rId77"/>
    <p:sldId id="396" r:id="rId78"/>
    <p:sldId id="397" r:id="rId79"/>
    <p:sldId id="400" r:id="rId80"/>
    <p:sldId id="425" r:id="rId81"/>
    <p:sldId id="428" r:id="rId82"/>
    <p:sldId id="444" r:id="rId83"/>
    <p:sldId id="441" r:id="rId84"/>
    <p:sldId id="442" r:id="rId85"/>
    <p:sldId id="443" r:id="rId86"/>
    <p:sldId id="405" r:id="rId87"/>
    <p:sldId id="394" r:id="rId88"/>
    <p:sldId id="541" r:id="rId89"/>
    <p:sldId id="539" r:id="rId90"/>
    <p:sldId id="540" r:id="rId91"/>
    <p:sldId id="542" r:id="rId92"/>
    <p:sldId id="500" r:id="rId93"/>
    <p:sldId id="501" r:id="rId94"/>
    <p:sldId id="367" r:id="rId9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A2A"/>
    <a:srgbClr val="2CC615"/>
    <a:srgbClr val="55A935"/>
    <a:srgbClr val="595A5D"/>
    <a:srgbClr val="414042"/>
    <a:srgbClr val="DCDCDC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6" autoAdjust="0"/>
    <p:restoredTop sz="77611" autoAdjust="0"/>
  </p:normalViewPr>
  <p:slideViewPr>
    <p:cSldViewPr snapToGrid="0" showGuides="1">
      <p:cViewPr varScale="1">
        <p:scale>
          <a:sx n="103" d="100"/>
          <a:sy n="103" d="100"/>
        </p:scale>
        <p:origin x="1224" y="9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customXml" Target="../customXml/item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062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6ECA1-10E7-D845-8C1B-10E25981C1F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9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67B5B-A032-D84D-99D3-56B26C4D8DC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0015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67B5B-A032-D84D-99D3-56B26C4D8DC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52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67B5B-A032-D84D-99D3-56B26C4D8DC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893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67B5B-A032-D84D-99D3-56B26C4D8DC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334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67B5B-A032-D84D-99D3-56B26C4D8DC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18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There are three basic reasons to use the 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sortkey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keyword when creating a table.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1) If recent data is queried most frequently, specify the timestamp or date column as the leading column for the sort key.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2) If you do frequent range filtering or equality filtering on one column, specify that column as the sort key.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3) If you frequently join a (dimension) table, specify the join column as the sort key.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2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Both examples above have the same data and the same amount of data.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If your applications tend to need to analyze the majority of columns or read the entire table, then a row-based system (top example) can move more data into memory.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Columnar tables are advantageous when only a few columns need to be read.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This is just one of the reasons that analytics goes with columnar like bread goes with butter.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 row-based system must move the entire block into memory even if it only needs to read one row or even a single column. If a user above needed to analyze the Salary, the columnar system would move 80% less block mass.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86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77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77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 Redshift is a fast, fully managed, petabyte-scale data warehouse service that makes it simple and cost-effective to efficiently analyze all your data using your existing business intelligence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ECDCD-2FD5-4196-9596-C100DFB881F9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702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Use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COPY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 </a:t>
            </a:r>
            <a:endParaRPr lang="en-US" altLang="zh-CN" sz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Use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Single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COPY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command</a:t>
            </a:r>
          </a:p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Split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your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data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to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multiple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files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(between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1MB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to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1GB)</a:t>
            </a:r>
          </a:p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One file in S3 per slice to maximize parallel load</a:t>
            </a:r>
          </a:p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Compress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your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files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to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GZIP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or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LZOP</a:t>
            </a:r>
          </a:p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Load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data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in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Sort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Key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order</a:t>
            </a:r>
          </a:p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Load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data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in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Sequential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Blocks</a:t>
            </a:r>
          </a:p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Use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staging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table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to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load</a:t>
            </a:r>
          </a:p>
          <a:p>
            <a:pPr marL="342900" indent="-34290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</a:pP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Use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time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series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table</a:t>
            </a:r>
          </a:p>
          <a:p>
            <a:pPr marL="342900" indent="-34290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</a:pP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Use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manifest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file</a:t>
            </a:r>
          </a:p>
          <a:p>
            <a:pPr marL="342900" indent="-34290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</a:pP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Use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bulk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insert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or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multi-row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insert</a:t>
            </a:r>
            <a:endParaRPr lang="en-IE" sz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796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Once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data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is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inserted,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it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cannot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be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changed</a:t>
            </a:r>
          </a:p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DELETE/UPDATE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(Delete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zh-CN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+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Insert)</a:t>
            </a:r>
            <a:endParaRPr lang="en-IE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Rows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are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marked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as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deleted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but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space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is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not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reclaimed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back</a:t>
            </a:r>
          </a:p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Spaces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will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not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be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reused</a:t>
            </a:r>
          </a:p>
          <a:p>
            <a:pPr marL="285750" indent="-285750" defTabSz="149277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Causes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stale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statistics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and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inaccurate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query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CN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planning</a:t>
            </a:r>
            <a:r>
              <a:rPr lang="zh-CN" alt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endParaRPr lang="en-US" altLang="zh-CN" sz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46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docs.aws.amazon.com</a:t>
            </a:r>
            <a:r>
              <a:rPr lang="en-US" dirty="0" smtClean="0"/>
              <a:t>/redshift/latest/dg/</a:t>
            </a:r>
            <a:r>
              <a:rPr lang="en-US" dirty="0" err="1" smtClean="0"/>
              <a:t>r_vacuum_diskspacereqs.html</a:t>
            </a:r>
            <a:endParaRPr lang="en-US" dirty="0" smtClean="0"/>
          </a:p>
          <a:p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Vacuums (very expensive | weekly is a good start | when unsorted/empty &gt; 20% it’s probably better to deep copy)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44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docs.aws.amazon.com</a:t>
            </a:r>
            <a:r>
              <a:rPr lang="en-US" dirty="0" smtClean="0"/>
              <a:t>/redshift/latest/dg/</a:t>
            </a:r>
            <a:r>
              <a:rPr lang="en-US" dirty="0" err="1" smtClean="0"/>
              <a:t>r_vacuum_diskspacereqs.html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44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1) Analyze tables regularly (every single load for popular | weekly for all columnist |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svv_table_info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stats_off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) +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stl_ale</a:t>
            </a:r>
            <a:endParaRPr lang="en-US" sz="120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rt_event_log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for missing stats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29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1) Analyze tables regularly (every single load for popular | weekly for all columnist |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svv_table_info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stats_off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) +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stl_ale</a:t>
            </a:r>
            <a:endParaRPr lang="en-US" sz="120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rt_event_log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for missing stats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73B6F-6C74-6846-B3E2-267958B9832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73B6F-6C74-6846-B3E2-267958B9832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3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73B6F-6C74-6846-B3E2-267958B9832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3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67B5B-A032-D84D-99D3-56B26C4D8DC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ea typeface="ＭＳ Ｐゴシック" pitchFamily="34" charset="-128"/>
              </a:rPr>
              <a:t>depending on your data structure, its size and access patterns you will need to pick the right solution 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pitchFamily="34" charset="-128"/>
              </a:rPr>
              <a:t>* S3 is ideal for large unstructured objects such as files, pictures, binary data, etc.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pitchFamily="34" charset="-128"/>
              </a:rPr>
              <a:t>* Dynamo dB or other no SQL alternatives such as</a:t>
            </a:r>
            <a:r>
              <a:rPr lang="en-US" baseline="0" dirty="0" smtClean="0">
                <a:ea typeface="ＭＳ Ｐゴシック" pitchFamily="34" charset="-128"/>
              </a:rPr>
              <a:t> Cassandra </a:t>
            </a:r>
            <a:r>
              <a:rPr lang="en-US" dirty="0" smtClean="0">
                <a:ea typeface="ＭＳ Ｐゴシック" pitchFamily="34" charset="-128"/>
              </a:rPr>
              <a:t>is ideal for small object that you have to read or write at a high speed. It is great for data powering web or mobile applications 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* Amazon RDS (or other relational</a:t>
            </a:r>
            <a:r>
              <a:rPr lang="en-US" baseline="0" dirty="0" smtClean="0">
                <a:ea typeface="ＭＳ Ｐゴシック" pitchFamily="34" charset="-128"/>
              </a:rPr>
              <a:t> databases) are</a:t>
            </a:r>
            <a:r>
              <a:rPr lang="en-US" dirty="0" smtClean="0">
                <a:ea typeface="ＭＳ Ｐゴシック" pitchFamily="34" charset="-128"/>
              </a:rPr>
              <a:t> great for structured schema and standard SQL access but the size of data is typically limited to a single server.  Of course it is possible to shard data across many RDS instances but this requires substantial development and ops work. </a:t>
            </a:r>
          </a:p>
          <a:p>
            <a:pPr eaLnBrk="1" hangingPunct="1"/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* </a:t>
            </a:r>
            <a:r>
              <a:rPr lang="en-US" dirty="0" err="1" smtClean="0">
                <a:ea typeface="ＭＳ Ｐゴシック" pitchFamily="34" charset="-128"/>
              </a:rPr>
              <a:t>Hbase</a:t>
            </a:r>
            <a:r>
              <a:rPr lang="en-US" dirty="0" smtClean="0">
                <a:ea typeface="ＭＳ Ｐゴシック" pitchFamily="34" charset="-128"/>
              </a:rPr>
              <a:t> – ideal for analytics</a:t>
            </a:r>
            <a:r>
              <a:rPr lang="en-US" baseline="0" dirty="0" smtClean="0">
                <a:ea typeface="ＭＳ Ｐゴシック" pitchFamily="34" charset="-128"/>
              </a:rPr>
              <a:t> use case</a:t>
            </a:r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▪ Optimized for append-heavy, light read workloads 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ＭＳ Ｐゴシック" pitchFamily="34" charset="-128"/>
              </a:rPr>
              <a:t>And so there is a variety of ways you can store your data on the cloud based on particular needs of your application.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E767FDA-D466-4590-8178-8C4CA39F5A1F}" type="slidenum">
              <a:rPr lang="en-US" smtClean="0"/>
              <a:pPr eaLnBrk="1" hangingPunct="1"/>
              <a:t>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37254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6ECA1-10E7-D845-8C1B-10E25981C1FB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9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6ECA1-10E7-D845-8C1B-10E25981C1F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3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6ECA1-10E7-D845-8C1B-10E25981C1F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6ECA1-10E7-D845-8C1B-10E25981C1F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5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6ECA1-10E7-D845-8C1B-10E25981C1F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9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6ECA1-10E7-D845-8C1B-10E25981C1F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84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6ECA1-10E7-D845-8C1B-10E25981C1F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7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27" y="3969226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8" y="4947478"/>
            <a:ext cx="7587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/>
          </a:p>
        </p:txBody>
      </p:sp>
    </p:spTree>
    <p:extLst>
      <p:ext uri="{BB962C8B-B14F-4D97-AF65-F5344CB8AC3E}">
        <p14:creationId xmlns:p14="http://schemas.microsoft.com/office/powerpoint/2010/main" val="2834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7" y="4291330"/>
            <a:ext cx="8852747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627" y="243840"/>
            <a:ext cx="8852747" cy="39691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201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solidFill>
            <a:srgbClr val="000000"/>
          </a:solidFill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latin typeface="Lucida Console" panose="020B0609040504020204" pitchFamily="49" charset="0"/>
              </a:rPr>
              <a:t>; Syntax Test file for 68k Assembly code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; Some comments about this file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.D0 00000000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MS 2100 00000002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MM 2000;DI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LEA.L $002100,A1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MOVE.L #2,-(A1)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BSR $00002050</a:t>
            </a:r>
          </a:p>
          <a:p>
            <a:endParaRPr lang="sk-SK" sz="1400" dirty="0" smtClean="0">
              <a:latin typeface="Lucida Console" panose="020B0609040504020204" pitchFamily="49" charset="0"/>
            </a:endParaRPr>
          </a:p>
          <a:p>
            <a:r>
              <a:rPr lang="sk-SK" sz="1400" dirty="0" smtClean="0">
                <a:latin typeface="Lucida Console" panose="020B0609040504020204" pitchFamily="49" charset="0"/>
              </a:rPr>
              <a:t>MM 2050;DI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(A1)+,D1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(A1),D2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ADD.L D1,D2</a:t>
            </a:r>
          </a:p>
        </p:txBody>
      </p:sp>
    </p:spTree>
    <p:extLst>
      <p:ext uri="{BB962C8B-B14F-4D97-AF65-F5344CB8AC3E}">
        <p14:creationId xmlns:p14="http://schemas.microsoft.com/office/powerpoint/2010/main" val="23401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18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dditional Circuits 9-09.eps"/>
          <p:cNvPicPr>
            <a:picLocks noChangeAspect="1"/>
          </p:cNvPicPr>
          <p:nvPr userDrawn="1"/>
        </p:nvPicPr>
        <p:blipFill>
          <a:blip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175585" y="2035443"/>
            <a:ext cx="5348338" cy="1730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3505" y="1884730"/>
            <a:ext cx="7772400" cy="1102519"/>
          </a:xfrm>
        </p:spPr>
        <p:txBody>
          <a:bodyPr anchor="ctr">
            <a:normAutofit/>
          </a:bodyPr>
          <a:lstStyle>
            <a:lvl1pPr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br>
              <a:rPr lang="en-US" sz="2800" b="1" dirty="0" smtClean="0">
                <a:solidFill>
                  <a:schemeClr val="bg1"/>
                </a:solidFill>
                <a:cs typeface="Arial"/>
              </a:rPr>
            </a:br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</a:t>
            </a:r>
            <a:r>
              <a:rPr lang="en-US" sz="2800" b="1" baseline="0" dirty="0" smtClean="0">
                <a:solidFill>
                  <a:schemeClr val="bg1"/>
                </a:solidFill>
                <a:cs typeface="Arial"/>
              </a:rPr>
              <a:t> Line 2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3" name="Picture 22" descr="white copy-01.eps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441567"/>
            <a:ext cx="934621" cy="428368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3505" y="3186717"/>
            <a:ext cx="7786115" cy="38987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83505" y="3679354"/>
            <a:ext cx="7812087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" y="4947478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700" kern="0" dirty="0" smtClean="0">
                <a:solidFill>
                  <a:srgbClr val="FFFFFF"/>
                </a:solidFill>
                <a:latin typeface="Arial"/>
              </a:rPr>
              <a:t>© 2013 Amazon.com, Inc. and its affiliates. All rights reserved. May not be copied, modified, or distributed in whole or in part without the express consent of Amazon.com, Inc.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38162" y="1072490"/>
            <a:ext cx="8205304" cy="3553926"/>
          </a:xfrm>
          <a:noFill/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tx2">
                    <a:lumMod val="10000"/>
                  </a:schemeClr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383179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7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27" y="3969226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8" y="4947478"/>
            <a:ext cx="7587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298" y="1369740"/>
            <a:ext cx="4997036" cy="11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61" y="4161459"/>
            <a:ext cx="8768521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7861" y="220870"/>
            <a:ext cx="8768522" cy="38387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Silde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ws_reinvent_mark_RGB-alt copy-1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7" y="633969"/>
            <a:ext cx="2918941" cy="60491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3" name="Picture 22" descr="white copy-01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441567"/>
            <a:ext cx="934621" cy="428368"/>
          </a:xfrm>
          <a:prstGeom prst="rect">
            <a:avLst/>
          </a:prstGeom>
        </p:spPr>
      </p:pic>
      <p:pic>
        <p:nvPicPr>
          <p:cNvPr id="10" name="Picture 9" descr="Thankyou copy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69" y="940486"/>
            <a:ext cx="3516744" cy="297420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>
              <a:defRPr/>
            </a:pPr>
            <a:r>
              <a:rPr lang="en-US" kern="0" dirty="0" smtClean="0">
                <a:solidFill>
                  <a:srgbClr val="FFFFFF"/>
                </a:solidFill>
                <a:latin typeface="Arial"/>
              </a:rPr>
              <a:t>Please give us your feedback on this presentation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73679" y="2844122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>
              <a:defRPr/>
            </a:pPr>
            <a:r>
              <a:rPr lang="en-US" kern="0" dirty="0" smtClean="0">
                <a:solidFill>
                  <a:srgbClr val="FFFFFF"/>
                </a:solidFill>
                <a:latin typeface="Arial"/>
              </a:rPr>
              <a:t>As a thank you, we will select prize winners daily for completed surveys!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36800"/>
            <a:ext cx="3806825" cy="50800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Session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54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085850"/>
            <a:ext cx="8363937" cy="1712777"/>
          </a:xfrm>
        </p:spPr>
        <p:txBody>
          <a:bodyPr rtlCol="0"/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1" y="4700588"/>
            <a:ext cx="1905000" cy="342900"/>
          </a:xfrm>
          <a:prstGeom prst="rect">
            <a:avLst/>
          </a:prstGeom>
        </p:spPr>
        <p:txBody>
          <a:bodyPr lIns="68589" tIns="34295" rIns="68589" bIns="34295"/>
          <a:lstStyle>
            <a:lvl1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900"/>
            </a:lvl1pPr>
          </a:lstStyle>
          <a:p>
            <a:pPr>
              <a:buClr>
                <a:srgbClr val="0089C1"/>
              </a:buClr>
              <a:defRPr/>
            </a:pPr>
            <a:endParaRPr lang="en-US" dirty="0">
              <a:solidFill>
                <a:srgbClr val="474746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4686300"/>
            <a:ext cx="902826" cy="342900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900"/>
            </a:lvl1pPr>
          </a:lstStyle>
          <a:p>
            <a:pPr>
              <a:buClr>
                <a:srgbClr val="0089C1"/>
              </a:buClr>
              <a:defRPr/>
            </a:pPr>
            <a:fld id="{D2DCC439-79BB-6D4E-A101-BE7B57922B8C}" type="slidenum">
              <a:rPr lang="en-US" smtClean="0">
                <a:solidFill>
                  <a:srgbClr val="474746"/>
                </a:solidFill>
                <a:latin typeface="Arial"/>
              </a:rPr>
              <a:pPr>
                <a:buClr>
                  <a:srgbClr val="0089C1"/>
                </a:buClr>
                <a:defRPr/>
              </a:pPr>
              <a:t>‹#›</a:t>
            </a:fld>
            <a:endParaRPr lang="en-US">
              <a:solidFill>
                <a:srgbClr val="474746"/>
              </a:solidFill>
              <a:latin typeface="Arial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2"/>
          </p:nvPr>
        </p:nvSpPr>
        <p:spPr>
          <a:xfrm>
            <a:off x="3124200" y="4700588"/>
            <a:ext cx="2895600" cy="342900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900"/>
            </a:lvl1pPr>
          </a:lstStyle>
          <a:p>
            <a:pPr>
              <a:buClr>
                <a:srgbClr val="0089C1"/>
              </a:buClr>
              <a:defRPr/>
            </a:pPr>
            <a:r>
              <a:rPr lang="en-US" smtClean="0">
                <a:solidFill>
                  <a:srgbClr val="474746"/>
                </a:solidFill>
                <a:latin typeface="Arial"/>
              </a:rPr>
              <a:t>Amazon Confidential</a:t>
            </a:r>
            <a:endParaRPr lang="en-US" dirty="0">
              <a:solidFill>
                <a:srgbClr val="4747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78267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4513" y="2209965"/>
            <a:ext cx="8263032" cy="578069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i="0" baseline="0"/>
            </a:lvl1pPr>
          </a:lstStyle>
          <a:p>
            <a:r>
              <a:rPr lang="en-US" dirty="0" smtClean="0"/>
              <a:t>Demo / Amazon Speaker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7942" y="2973300"/>
            <a:ext cx="8263033" cy="586200"/>
          </a:xfrm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7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Name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91291"/>
      </p:ext>
    </p:extLst>
  </p:cSld>
  <p:clrMapOvr>
    <a:masterClrMapping/>
  </p:clrMapOvr>
  <p:transition spd="slow" advTm="5000">
    <p:randomBar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0"/>
            <a:ext cx="9142856" cy="51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38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tx2">
              <a:lumMod val="10000"/>
            </a:schemeClr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rgbClr val="2CC615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tx2">
              <a:lumMod val="10000"/>
            </a:schemeClr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bg1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bg1"/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tx2">
                    <a:lumMod val="10000"/>
                  </a:schemeClr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1077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13" r:id="rId2"/>
    <p:sldLayoutId id="2147483691" r:id="rId3"/>
    <p:sldLayoutId id="2147483707" r:id="rId4"/>
    <p:sldLayoutId id="2147483710" r:id="rId5"/>
    <p:sldLayoutId id="214748371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702" r:id="rId14"/>
    <p:sldLayoutId id="2147483736" r:id="rId15"/>
    <p:sldLayoutId id="214748373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51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7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4.emf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32.wmf"/><Relationship Id="rId18" Type="http://schemas.openxmlformats.org/officeDocument/2006/relationships/image" Target="../media/image36.wmf"/><Relationship Id="rId3" Type="http://schemas.openxmlformats.org/officeDocument/2006/relationships/image" Target="../media/image22.wmf"/><Relationship Id="rId21" Type="http://schemas.openxmlformats.org/officeDocument/2006/relationships/image" Target="../media/image39.wmf"/><Relationship Id="rId7" Type="http://schemas.openxmlformats.org/officeDocument/2006/relationships/image" Target="../media/image26.wmf"/><Relationship Id="rId12" Type="http://schemas.openxmlformats.org/officeDocument/2006/relationships/image" Target="../media/image31.wmf"/><Relationship Id="rId17" Type="http://schemas.openxmlformats.org/officeDocument/2006/relationships/image" Target="../media/image35.wmf"/><Relationship Id="rId25" Type="http://schemas.openxmlformats.org/officeDocument/2006/relationships/image" Target="../media/image43.wmf"/><Relationship Id="rId2" Type="http://schemas.openxmlformats.org/officeDocument/2006/relationships/image" Target="../media/image21.wmf"/><Relationship Id="rId16" Type="http://schemas.openxmlformats.org/officeDocument/2006/relationships/image" Target="../media/image34.wmf"/><Relationship Id="rId20" Type="http://schemas.openxmlformats.org/officeDocument/2006/relationships/image" Target="../media/image38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wmf"/><Relationship Id="rId11" Type="http://schemas.openxmlformats.org/officeDocument/2006/relationships/image" Target="../media/image30.wmf"/><Relationship Id="rId24" Type="http://schemas.openxmlformats.org/officeDocument/2006/relationships/image" Target="../media/image42.wmf"/><Relationship Id="rId5" Type="http://schemas.openxmlformats.org/officeDocument/2006/relationships/image" Target="../media/image24.wmf"/><Relationship Id="rId15" Type="http://schemas.openxmlformats.org/officeDocument/2006/relationships/image" Target="../media/image33.wmf"/><Relationship Id="rId23" Type="http://schemas.openxmlformats.org/officeDocument/2006/relationships/image" Target="../media/image41.wmf"/><Relationship Id="rId10" Type="http://schemas.openxmlformats.org/officeDocument/2006/relationships/image" Target="../media/image29.wmf"/><Relationship Id="rId19" Type="http://schemas.openxmlformats.org/officeDocument/2006/relationships/image" Target="../media/image37.wmf"/><Relationship Id="rId4" Type="http://schemas.openxmlformats.org/officeDocument/2006/relationships/image" Target="../media/image23.wmf"/><Relationship Id="rId9" Type="http://schemas.openxmlformats.org/officeDocument/2006/relationships/image" Target="../media/image28.wmf"/><Relationship Id="rId14" Type="http://schemas.openxmlformats.org/officeDocument/2006/relationships/image" Target="../media/image20.wmf"/><Relationship Id="rId22" Type="http://schemas.openxmlformats.org/officeDocument/2006/relationships/image" Target="../media/image40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41.wmf"/><Relationship Id="rId18" Type="http://schemas.openxmlformats.org/officeDocument/2006/relationships/image" Target="../media/image39.wmf"/><Relationship Id="rId3" Type="http://schemas.openxmlformats.org/officeDocument/2006/relationships/image" Target="../media/image22.wmf"/><Relationship Id="rId21" Type="http://schemas.openxmlformats.org/officeDocument/2006/relationships/image" Target="../media/image29.wmf"/><Relationship Id="rId7" Type="http://schemas.openxmlformats.org/officeDocument/2006/relationships/image" Target="../media/image26.wmf"/><Relationship Id="rId12" Type="http://schemas.openxmlformats.org/officeDocument/2006/relationships/image" Target="../media/image42.wmf"/><Relationship Id="rId17" Type="http://schemas.openxmlformats.org/officeDocument/2006/relationships/image" Target="../media/image38.wmf"/><Relationship Id="rId25" Type="http://schemas.openxmlformats.org/officeDocument/2006/relationships/image" Target="../media/image27.wmf"/><Relationship Id="rId2" Type="http://schemas.openxmlformats.org/officeDocument/2006/relationships/image" Target="../media/image21.wmf"/><Relationship Id="rId16" Type="http://schemas.openxmlformats.org/officeDocument/2006/relationships/image" Target="../media/image37.wmf"/><Relationship Id="rId20" Type="http://schemas.openxmlformats.org/officeDocument/2006/relationships/image" Target="../media/image28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wmf"/><Relationship Id="rId11" Type="http://schemas.openxmlformats.org/officeDocument/2006/relationships/image" Target="../media/image43.wmf"/><Relationship Id="rId24" Type="http://schemas.openxmlformats.org/officeDocument/2006/relationships/image" Target="../media/image32.wmf"/><Relationship Id="rId5" Type="http://schemas.openxmlformats.org/officeDocument/2006/relationships/image" Target="../media/image24.wmf"/><Relationship Id="rId15" Type="http://schemas.openxmlformats.org/officeDocument/2006/relationships/image" Target="../media/image36.wmf"/><Relationship Id="rId23" Type="http://schemas.openxmlformats.org/officeDocument/2006/relationships/image" Target="../media/image31.wmf"/><Relationship Id="rId10" Type="http://schemas.openxmlformats.org/officeDocument/2006/relationships/image" Target="../media/image35.wmf"/><Relationship Id="rId19" Type="http://schemas.openxmlformats.org/officeDocument/2006/relationships/image" Target="../media/image20.wmf"/><Relationship Id="rId4" Type="http://schemas.openxmlformats.org/officeDocument/2006/relationships/image" Target="../media/image23.wmf"/><Relationship Id="rId9" Type="http://schemas.openxmlformats.org/officeDocument/2006/relationships/image" Target="../media/image34.wmf"/><Relationship Id="rId14" Type="http://schemas.openxmlformats.org/officeDocument/2006/relationships/image" Target="../media/image40.wmf"/><Relationship Id="rId22" Type="http://schemas.openxmlformats.org/officeDocument/2006/relationships/image" Target="../media/image30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3.wmf"/><Relationship Id="rId18" Type="http://schemas.openxmlformats.org/officeDocument/2006/relationships/image" Target="../media/image31.wmf"/><Relationship Id="rId3" Type="http://schemas.openxmlformats.org/officeDocument/2006/relationships/image" Target="../media/image28.wmf"/><Relationship Id="rId21" Type="http://schemas.openxmlformats.org/officeDocument/2006/relationships/image" Target="../media/image30.wmf"/><Relationship Id="rId7" Type="http://schemas.openxmlformats.org/officeDocument/2006/relationships/image" Target="../media/image40.wmf"/><Relationship Id="rId12" Type="http://schemas.openxmlformats.org/officeDocument/2006/relationships/image" Target="../media/image22.wmf"/><Relationship Id="rId17" Type="http://schemas.openxmlformats.org/officeDocument/2006/relationships/image" Target="../media/image42.wmf"/><Relationship Id="rId25" Type="http://schemas.openxmlformats.org/officeDocument/2006/relationships/image" Target="../media/image41.wmf"/><Relationship Id="rId2" Type="http://schemas.openxmlformats.org/officeDocument/2006/relationships/image" Target="../media/image21.wmf"/><Relationship Id="rId16" Type="http://schemas.openxmlformats.org/officeDocument/2006/relationships/image" Target="../media/image43.wmf"/><Relationship Id="rId20" Type="http://schemas.openxmlformats.org/officeDocument/2006/relationships/image" Target="../media/image29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wmf"/><Relationship Id="rId11" Type="http://schemas.openxmlformats.org/officeDocument/2006/relationships/image" Target="../media/image34.wmf"/><Relationship Id="rId24" Type="http://schemas.openxmlformats.org/officeDocument/2006/relationships/image" Target="../media/image23.wmf"/><Relationship Id="rId5" Type="http://schemas.openxmlformats.org/officeDocument/2006/relationships/image" Target="../media/image26.wmf"/><Relationship Id="rId15" Type="http://schemas.openxmlformats.org/officeDocument/2006/relationships/image" Target="../media/image38.wmf"/><Relationship Id="rId23" Type="http://schemas.openxmlformats.org/officeDocument/2006/relationships/image" Target="../media/image32.wmf"/><Relationship Id="rId10" Type="http://schemas.openxmlformats.org/officeDocument/2006/relationships/image" Target="../media/image20.wmf"/><Relationship Id="rId19" Type="http://schemas.openxmlformats.org/officeDocument/2006/relationships/image" Target="../media/image25.wmf"/><Relationship Id="rId4" Type="http://schemas.openxmlformats.org/officeDocument/2006/relationships/image" Target="../media/image24.wmf"/><Relationship Id="rId9" Type="http://schemas.openxmlformats.org/officeDocument/2006/relationships/image" Target="../media/image37.wmf"/><Relationship Id="rId14" Type="http://schemas.openxmlformats.org/officeDocument/2006/relationships/image" Target="../media/image27.wmf"/><Relationship Id="rId22" Type="http://schemas.openxmlformats.org/officeDocument/2006/relationships/image" Target="../media/image3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42.wmf"/><Relationship Id="rId18" Type="http://schemas.openxmlformats.org/officeDocument/2006/relationships/image" Target="../media/image31.wmf"/><Relationship Id="rId3" Type="http://schemas.openxmlformats.org/officeDocument/2006/relationships/image" Target="../media/image29.wmf"/><Relationship Id="rId21" Type="http://schemas.openxmlformats.org/officeDocument/2006/relationships/image" Target="../media/image23.wmf"/><Relationship Id="rId7" Type="http://schemas.openxmlformats.org/officeDocument/2006/relationships/image" Target="../media/image26.wmf"/><Relationship Id="rId12" Type="http://schemas.openxmlformats.org/officeDocument/2006/relationships/image" Target="../media/image22.wmf"/><Relationship Id="rId17" Type="http://schemas.openxmlformats.org/officeDocument/2006/relationships/image" Target="../media/image43.wmf"/><Relationship Id="rId25" Type="http://schemas.openxmlformats.org/officeDocument/2006/relationships/image" Target="../media/image40.wmf"/><Relationship Id="rId2" Type="http://schemas.openxmlformats.org/officeDocument/2006/relationships/image" Target="../media/image25.wmf"/><Relationship Id="rId16" Type="http://schemas.openxmlformats.org/officeDocument/2006/relationships/image" Target="../media/image38.wmf"/><Relationship Id="rId20" Type="http://schemas.openxmlformats.org/officeDocument/2006/relationships/image" Target="../media/image32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wmf"/><Relationship Id="rId11" Type="http://schemas.openxmlformats.org/officeDocument/2006/relationships/image" Target="../media/image34.wmf"/><Relationship Id="rId24" Type="http://schemas.openxmlformats.org/officeDocument/2006/relationships/image" Target="../media/image24.wmf"/><Relationship Id="rId5" Type="http://schemas.openxmlformats.org/officeDocument/2006/relationships/image" Target="../media/image28.wmf"/><Relationship Id="rId15" Type="http://schemas.openxmlformats.org/officeDocument/2006/relationships/image" Target="../media/image27.wmf"/><Relationship Id="rId23" Type="http://schemas.openxmlformats.org/officeDocument/2006/relationships/image" Target="../media/image21.wmf"/><Relationship Id="rId10" Type="http://schemas.openxmlformats.org/officeDocument/2006/relationships/image" Target="../media/image20.wmf"/><Relationship Id="rId19" Type="http://schemas.openxmlformats.org/officeDocument/2006/relationships/image" Target="../media/image35.wmf"/><Relationship Id="rId4" Type="http://schemas.openxmlformats.org/officeDocument/2006/relationships/image" Target="../media/image30.wmf"/><Relationship Id="rId9" Type="http://schemas.openxmlformats.org/officeDocument/2006/relationships/image" Target="../media/image36.wmf"/><Relationship Id="rId14" Type="http://schemas.openxmlformats.org/officeDocument/2006/relationships/image" Target="../media/image33.wmf"/><Relationship Id="rId22" Type="http://schemas.openxmlformats.org/officeDocument/2006/relationships/image" Target="../media/image37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3.wmf"/><Relationship Id="rId18" Type="http://schemas.openxmlformats.org/officeDocument/2006/relationships/image" Target="../media/image31.wmf"/><Relationship Id="rId26" Type="http://schemas.openxmlformats.org/officeDocument/2006/relationships/image" Target="../media/image44.png"/><Relationship Id="rId3" Type="http://schemas.openxmlformats.org/officeDocument/2006/relationships/image" Target="../media/image28.wmf"/><Relationship Id="rId21" Type="http://schemas.openxmlformats.org/officeDocument/2006/relationships/image" Target="../media/image30.wmf"/><Relationship Id="rId7" Type="http://schemas.openxmlformats.org/officeDocument/2006/relationships/image" Target="../media/image40.wmf"/><Relationship Id="rId12" Type="http://schemas.openxmlformats.org/officeDocument/2006/relationships/image" Target="../media/image22.wmf"/><Relationship Id="rId17" Type="http://schemas.openxmlformats.org/officeDocument/2006/relationships/image" Target="../media/image42.wmf"/><Relationship Id="rId25" Type="http://schemas.openxmlformats.org/officeDocument/2006/relationships/image" Target="../media/image41.wmf"/><Relationship Id="rId2" Type="http://schemas.openxmlformats.org/officeDocument/2006/relationships/image" Target="../media/image21.wmf"/><Relationship Id="rId16" Type="http://schemas.openxmlformats.org/officeDocument/2006/relationships/image" Target="../media/image43.wmf"/><Relationship Id="rId20" Type="http://schemas.openxmlformats.org/officeDocument/2006/relationships/image" Target="../media/image29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wmf"/><Relationship Id="rId11" Type="http://schemas.openxmlformats.org/officeDocument/2006/relationships/image" Target="../media/image34.wmf"/><Relationship Id="rId24" Type="http://schemas.openxmlformats.org/officeDocument/2006/relationships/image" Target="../media/image23.wmf"/><Relationship Id="rId5" Type="http://schemas.openxmlformats.org/officeDocument/2006/relationships/image" Target="../media/image26.wmf"/><Relationship Id="rId15" Type="http://schemas.openxmlformats.org/officeDocument/2006/relationships/image" Target="../media/image38.wmf"/><Relationship Id="rId23" Type="http://schemas.openxmlformats.org/officeDocument/2006/relationships/image" Target="../media/image32.wmf"/><Relationship Id="rId10" Type="http://schemas.openxmlformats.org/officeDocument/2006/relationships/image" Target="../media/image20.wmf"/><Relationship Id="rId19" Type="http://schemas.openxmlformats.org/officeDocument/2006/relationships/image" Target="../media/image25.wmf"/><Relationship Id="rId4" Type="http://schemas.openxmlformats.org/officeDocument/2006/relationships/image" Target="../media/image24.wmf"/><Relationship Id="rId9" Type="http://schemas.openxmlformats.org/officeDocument/2006/relationships/image" Target="../media/image37.wmf"/><Relationship Id="rId14" Type="http://schemas.openxmlformats.org/officeDocument/2006/relationships/image" Target="../media/image27.wmf"/><Relationship Id="rId22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5.wmf"/><Relationship Id="rId18" Type="http://schemas.openxmlformats.org/officeDocument/2006/relationships/image" Target="../media/image38.wmf"/><Relationship Id="rId26" Type="http://schemas.openxmlformats.org/officeDocument/2006/relationships/image" Target="../media/image30.wmf"/><Relationship Id="rId3" Type="http://schemas.openxmlformats.org/officeDocument/2006/relationships/image" Target="../media/image36.wmf"/><Relationship Id="rId21" Type="http://schemas.openxmlformats.org/officeDocument/2006/relationships/image" Target="../media/image26.wmf"/><Relationship Id="rId7" Type="http://schemas.openxmlformats.org/officeDocument/2006/relationships/image" Target="../media/image41.wmf"/><Relationship Id="rId12" Type="http://schemas.openxmlformats.org/officeDocument/2006/relationships/image" Target="../media/image21.wmf"/><Relationship Id="rId17" Type="http://schemas.openxmlformats.org/officeDocument/2006/relationships/image" Target="../media/image37.wmf"/><Relationship Id="rId25" Type="http://schemas.openxmlformats.org/officeDocument/2006/relationships/image" Target="../media/image29.wmf"/><Relationship Id="rId2" Type="http://schemas.openxmlformats.org/officeDocument/2006/relationships/image" Target="../media/image28.wmf"/><Relationship Id="rId16" Type="http://schemas.openxmlformats.org/officeDocument/2006/relationships/image" Target="../media/image43.wmf"/><Relationship Id="rId20" Type="http://schemas.openxmlformats.org/officeDocument/2006/relationships/image" Target="../media/image32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wmf"/><Relationship Id="rId11" Type="http://schemas.openxmlformats.org/officeDocument/2006/relationships/image" Target="../media/image31.wmf"/><Relationship Id="rId24" Type="http://schemas.openxmlformats.org/officeDocument/2006/relationships/image" Target="../media/image42.wmf"/><Relationship Id="rId5" Type="http://schemas.openxmlformats.org/officeDocument/2006/relationships/image" Target="../media/image22.wmf"/><Relationship Id="rId15" Type="http://schemas.openxmlformats.org/officeDocument/2006/relationships/image" Target="../media/image40.wmf"/><Relationship Id="rId23" Type="http://schemas.openxmlformats.org/officeDocument/2006/relationships/image" Target="../media/image34.wmf"/><Relationship Id="rId10" Type="http://schemas.openxmlformats.org/officeDocument/2006/relationships/image" Target="../media/image27.wmf"/><Relationship Id="rId19" Type="http://schemas.openxmlformats.org/officeDocument/2006/relationships/image" Target="../media/image24.wmf"/><Relationship Id="rId4" Type="http://schemas.openxmlformats.org/officeDocument/2006/relationships/image" Target="../media/image20.wmf"/><Relationship Id="rId9" Type="http://schemas.openxmlformats.org/officeDocument/2006/relationships/image" Target="../media/image33.wmf"/><Relationship Id="rId14" Type="http://schemas.openxmlformats.org/officeDocument/2006/relationships/image" Target="../media/image23.wmf"/><Relationship Id="rId22" Type="http://schemas.openxmlformats.org/officeDocument/2006/relationships/image" Target="../media/image39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41.wmf"/><Relationship Id="rId18" Type="http://schemas.openxmlformats.org/officeDocument/2006/relationships/image" Target="../media/image35.wmf"/><Relationship Id="rId26" Type="http://schemas.openxmlformats.org/officeDocument/2006/relationships/image" Target="../media/image44.png"/><Relationship Id="rId3" Type="http://schemas.openxmlformats.org/officeDocument/2006/relationships/image" Target="../media/image39.wmf"/><Relationship Id="rId21" Type="http://schemas.openxmlformats.org/officeDocument/2006/relationships/image" Target="../media/image43.wmf"/><Relationship Id="rId7" Type="http://schemas.openxmlformats.org/officeDocument/2006/relationships/image" Target="../media/image30.wmf"/><Relationship Id="rId12" Type="http://schemas.openxmlformats.org/officeDocument/2006/relationships/image" Target="../media/image25.wmf"/><Relationship Id="rId17" Type="http://schemas.openxmlformats.org/officeDocument/2006/relationships/image" Target="../media/image21.wmf"/><Relationship Id="rId25" Type="http://schemas.openxmlformats.org/officeDocument/2006/relationships/image" Target="../media/image32.wmf"/><Relationship Id="rId2" Type="http://schemas.openxmlformats.org/officeDocument/2006/relationships/image" Target="../media/image26.wmf"/><Relationship Id="rId16" Type="http://schemas.openxmlformats.org/officeDocument/2006/relationships/image" Target="../media/image31.wmf"/><Relationship Id="rId20" Type="http://schemas.openxmlformats.org/officeDocument/2006/relationships/image" Target="../media/image40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wmf"/><Relationship Id="rId11" Type="http://schemas.openxmlformats.org/officeDocument/2006/relationships/image" Target="../media/image22.wmf"/><Relationship Id="rId24" Type="http://schemas.openxmlformats.org/officeDocument/2006/relationships/image" Target="../media/image24.wmf"/><Relationship Id="rId5" Type="http://schemas.openxmlformats.org/officeDocument/2006/relationships/image" Target="../media/image42.wmf"/><Relationship Id="rId15" Type="http://schemas.openxmlformats.org/officeDocument/2006/relationships/image" Target="../media/image27.wmf"/><Relationship Id="rId23" Type="http://schemas.openxmlformats.org/officeDocument/2006/relationships/image" Target="../media/image38.wmf"/><Relationship Id="rId10" Type="http://schemas.openxmlformats.org/officeDocument/2006/relationships/image" Target="../media/image20.wmf"/><Relationship Id="rId19" Type="http://schemas.openxmlformats.org/officeDocument/2006/relationships/image" Target="../media/image23.wmf"/><Relationship Id="rId4" Type="http://schemas.openxmlformats.org/officeDocument/2006/relationships/image" Target="../media/image34.wmf"/><Relationship Id="rId9" Type="http://schemas.openxmlformats.org/officeDocument/2006/relationships/image" Target="../media/image36.wmf"/><Relationship Id="rId14" Type="http://schemas.openxmlformats.org/officeDocument/2006/relationships/image" Target="../media/image33.wmf"/><Relationship Id="rId22" Type="http://schemas.openxmlformats.org/officeDocument/2006/relationships/image" Target="../media/image37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32.wmf"/><Relationship Id="rId18" Type="http://schemas.openxmlformats.org/officeDocument/2006/relationships/image" Target="../media/image30.wmf"/><Relationship Id="rId3" Type="http://schemas.openxmlformats.org/officeDocument/2006/relationships/image" Target="../media/image22.wmf"/><Relationship Id="rId21" Type="http://schemas.openxmlformats.org/officeDocument/2006/relationships/image" Target="../media/image33.wmf"/><Relationship Id="rId7" Type="http://schemas.openxmlformats.org/officeDocument/2006/relationships/image" Target="../media/image36.wmf"/><Relationship Id="rId12" Type="http://schemas.openxmlformats.org/officeDocument/2006/relationships/image" Target="../media/image38.wmf"/><Relationship Id="rId17" Type="http://schemas.openxmlformats.org/officeDocument/2006/relationships/image" Target="../media/image29.wmf"/><Relationship Id="rId25" Type="http://schemas.openxmlformats.org/officeDocument/2006/relationships/image" Target="../media/image23.wmf"/><Relationship Id="rId2" Type="http://schemas.openxmlformats.org/officeDocument/2006/relationships/image" Target="../media/image28.wmf"/><Relationship Id="rId16" Type="http://schemas.openxmlformats.org/officeDocument/2006/relationships/image" Target="../media/image39.wmf"/><Relationship Id="rId20" Type="http://schemas.openxmlformats.org/officeDocument/2006/relationships/image" Target="../media/image27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wmf"/><Relationship Id="rId11" Type="http://schemas.openxmlformats.org/officeDocument/2006/relationships/image" Target="../media/image37.wmf"/><Relationship Id="rId24" Type="http://schemas.openxmlformats.org/officeDocument/2006/relationships/image" Target="../media/image35.wmf"/><Relationship Id="rId5" Type="http://schemas.openxmlformats.org/officeDocument/2006/relationships/image" Target="../media/image25.wmf"/><Relationship Id="rId15" Type="http://schemas.openxmlformats.org/officeDocument/2006/relationships/image" Target="../media/image42.wmf"/><Relationship Id="rId23" Type="http://schemas.openxmlformats.org/officeDocument/2006/relationships/image" Target="../media/image31.wmf"/><Relationship Id="rId10" Type="http://schemas.openxmlformats.org/officeDocument/2006/relationships/image" Target="../media/image40.wmf"/><Relationship Id="rId19" Type="http://schemas.openxmlformats.org/officeDocument/2006/relationships/image" Target="../media/image34.wmf"/><Relationship Id="rId4" Type="http://schemas.openxmlformats.org/officeDocument/2006/relationships/image" Target="../media/image20.wmf"/><Relationship Id="rId9" Type="http://schemas.openxmlformats.org/officeDocument/2006/relationships/image" Target="../media/image43.wmf"/><Relationship Id="rId14" Type="http://schemas.openxmlformats.org/officeDocument/2006/relationships/image" Target="../media/image26.wmf"/><Relationship Id="rId22" Type="http://schemas.openxmlformats.org/officeDocument/2006/relationships/image" Target="../media/image21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14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emf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4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emf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emf"/><Relationship Id="rId11" Type="http://schemas.openxmlformats.org/officeDocument/2006/relationships/image" Target="../media/image68.png"/><Relationship Id="rId5" Type="http://schemas.openxmlformats.org/officeDocument/2006/relationships/image" Target="../media/image57.png"/><Relationship Id="rId10" Type="http://schemas.openxmlformats.org/officeDocument/2006/relationships/image" Target="../media/image67.png"/><Relationship Id="rId4" Type="http://schemas.openxmlformats.org/officeDocument/2006/relationships/image" Target="../media/image62.emf"/><Relationship Id="rId9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5" Type="http://schemas.openxmlformats.org/officeDocument/2006/relationships/image" Target="../media/image60.png"/><Relationship Id="rId4" Type="http://schemas.openxmlformats.org/officeDocument/2006/relationships/image" Target="../media/image14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19360" y="1340676"/>
            <a:ext cx="8132763" cy="1808924"/>
          </a:xfrm>
          <a:prstGeom prst="rect">
            <a:avLst/>
          </a:prstGeom>
          <a:ln/>
        </p:spPr>
        <p:txBody>
          <a:bodyPr lIns="91214" tIns="45606" rIns="91214" bIns="45606"/>
          <a:lstStyle/>
          <a:p>
            <a:pPr marL="130709" indent="0" algn="ctr">
              <a:buNone/>
            </a:pPr>
            <a:r>
              <a:rPr lang="en-US" sz="4800" i="1" dirty="0">
                <a:latin typeface="Calibri"/>
                <a:cs typeface="Calibri"/>
              </a:rPr>
              <a:t>Amazon Redshift</a:t>
            </a:r>
          </a:p>
          <a:p>
            <a:pPr marL="130709" indent="0" algn="ctr">
              <a:buNone/>
            </a:pPr>
            <a:endParaRPr lang="en-US" sz="4800" dirty="0">
              <a:latin typeface="Calibri"/>
              <a:cs typeface="Calibri"/>
            </a:endParaRPr>
          </a:p>
          <a:p>
            <a:pPr marL="130709" indent="0" algn="ctr">
              <a:buNone/>
            </a:pPr>
            <a:endParaRPr lang="en-US" sz="7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397571" y="2371510"/>
            <a:ext cx="525284" cy="69913"/>
            <a:chOff x="1771122" y="4897879"/>
            <a:chExt cx="700743" cy="93217"/>
          </a:xfrm>
        </p:grpSpPr>
        <p:sp>
          <p:nvSpPr>
            <p:cNvPr id="5" name="Oval 4"/>
            <p:cNvSpPr/>
            <p:nvPr/>
          </p:nvSpPr>
          <p:spPr>
            <a:xfrm>
              <a:off x="1771122" y="4897879"/>
              <a:ext cx="93217" cy="93217"/>
            </a:xfrm>
            <a:prstGeom prst="ellipse">
              <a:avLst/>
            </a:prstGeom>
            <a:solidFill>
              <a:srgbClr val="FFA12B"/>
            </a:solidFill>
            <a:ln>
              <a:solidFill>
                <a:srgbClr val="FFA12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3665"/>
              <a:endParaRPr lang="en-US" sz="13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973631" y="4897879"/>
              <a:ext cx="93217" cy="93217"/>
            </a:xfrm>
            <a:prstGeom prst="ellipse">
              <a:avLst/>
            </a:prstGeom>
            <a:solidFill>
              <a:srgbClr val="FFA12B"/>
            </a:solidFill>
            <a:ln>
              <a:solidFill>
                <a:srgbClr val="FFA12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3665"/>
              <a:endParaRPr lang="en-US" sz="13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176140" y="4897879"/>
              <a:ext cx="93217" cy="93217"/>
            </a:xfrm>
            <a:prstGeom prst="ellipse">
              <a:avLst/>
            </a:prstGeom>
            <a:solidFill>
              <a:srgbClr val="FFA12B"/>
            </a:solidFill>
            <a:ln>
              <a:solidFill>
                <a:srgbClr val="FFA12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3665"/>
              <a:endParaRPr lang="en-US" sz="13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378648" y="4897879"/>
              <a:ext cx="93217" cy="93217"/>
            </a:xfrm>
            <a:prstGeom prst="ellipse">
              <a:avLst/>
            </a:prstGeom>
            <a:solidFill>
              <a:srgbClr val="FFA12B"/>
            </a:solidFill>
            <a:ln>
              <a:solidFill>
                <a:srgbClr val="FFA12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3665"/>
              <a:endParaRPr lang="en-US" sz="130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08" y="106482"/>
            <a:ext cx="1525345" cy="5723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75254" y="2713060"/>
            <a:ext cx="5851846" cy="436540"/>
          </a:xfrm>
          <a:prstGeom prst="rect">
            <a:avLst/>
          </a:prstGeom>
          <a:noFill/>
        </p:spPr>
        <p:txBody>
          <a:bodyPr wrap="square" lIns="66406" tIns="33279" rIns="66406" bIns="33279" rtlCol="0">
            <a:spAutoFit/>
          </a:bodyPr>
          <a:lstStyle/>
          <a:p>
            <a:pPr algn="ctr" defTabSz="443665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Architecture and Implementation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6446" y="3825682"/>
            <a:ext cx="3649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Amo </a:t>
            </a:r>
            <a:r>
              <a:rPr lang="en-US" sz="1200" dirty="0" err="1" smtClean="0"/>
              <a:t>Abeyaratne</a:t>
            </a:r>
            <a:r>
              <a:rPr lang="en-US" sz="1200" dirty="0" smtClean="0"/>
              <a:t> – Big Data &amp; Analytics Consultant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4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231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+mn-lt"/>
              </a:rPr>
              <a:t>3. New </a:t>
            </a:r>
            <a:r>
              <a:rPr lang="en-US" dirty="0">
                <a:latin typeface="+mn-lt"/>
              </a:rPr>
              <a:t>Data Source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960200" y="2449285"/>
            <a:ext cx="4832665" cy="1168167"/>
            <a:chOff x="2935955" y="1883964"/>
            <a:chExt cx="4832664" cy="1168168"/>
          </a:xfrm>
        </p:grpSpPr>
        <p:sp>
          <p:nvSpPr>
            <p:cNvPr id="14" name="TextBox 13"/>
            <p:cNvSpPr txBox="1"/>
            <p:nvPr/>
          </p:nvSpPr>
          <p:spPr>
            <a:xfrm>
              <a:off x="2935955" y="2391557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92963" y="2590467"/>
              <a:ext cx="7620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Amazon</a:t>
              </a:r>
            </a:p>
            <a:p>
              <a:pPr algn="ctr"/>
              <a:r>
                <a:rPr lang="en-US" sz="1200" dirty="0" smtClean="0"/>
                <a:t>Redshift</a:t>
              </a:r>
              <a:endParaRPr lang="en-US" sz="12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5687912" y="1883964"/>
              <a:ext cx="1161560" cy="2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246738" y="1898037"/>
              <a:ext cx="961901" cy="1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916703" y="2362897"/>
              <a:ext cx="8519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Reporting</a:t>
              </a:r>
            </a:p>
            <a:p>
              <a:pPr algn="ctr"/>
              <a:r>
                <a:rPr lang="en-US" sz="1200" dirty="0"/>
                <a:t>and BI</a:t>
              </a:r>
              <a:endParaRPr lang="en-US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970" y="2052698"/>
            <a:ext cx="859455" cy="859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07598" y="2911928"/>
            <a:ext cx="685979" cy="6858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1696" y="1926526"/>
            <a:ext cx="1024149" cy="120311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</a:rPr>
              <a:t>Use Cases</a:t>
            </a:r>
            <a:endParaRPr lang="en-US" sz="2400" dirty="0">
              <a:solidFill>
                <a:srgbClr val="FFFFFF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880782" y="1109562"/>
            <a:ext cx="986457" cy="1033091"/>
            <a:chOff x="624638" y="1496740"/>
            <a:chExt cx="986457" cy="1033092"/>
          </a:xfrm>
        </p:grpSpPr>
        <p:sp>
          <p:nvSpPr>
            <p:cNvPr id="24" name="Rectangle 23"/>
            <p:cNvSpPr/>
            <p:nvPr/>
          </p:nvSpPr>
          <p:spPr>
            <a:xfrm>
              <a:off x="624638" y="2345166"/>
              <a:ext cx="98645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dirty="0"/>
                <a:t>Application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978" y="1496740"/>
              <a:ext cx="829779" cy="786281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3031728" y="3109604"/>
            <a:ext cx="761743" cy="276997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Flat </a:t>
            </a:r>
            <a:r>
              <a:rPr lang="en-US" sz="1200" dirty="0">
                <a:solidFill>
                  <a:srgbClr val="FFFFFF"/>
                </a:solidFill>
              </a:rPr>
              <a:t>files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149600" y="2400300"/>
            <a:ext cx="508000" cy="685800"/>
            <a:chOff x="317500" y="2565400"/>
            <a:chExt cx="508000" cy="685800"/>
          </a:xfrm>
        </p:grpSpPr>
        <p:sp>
          <p:nvSpPr>
            <p:cNvPr id="33" name="Folded Corner 32"/>
            <p:cNvSpPr/>
            <p:nvPr/>
          </p:nvSpPr>
          <p:spPr>
            <a:xfrm>
              <a:off x="444500" y="2755900"/>
              <a:ext cx="381000" cy="495300"/>
            </a:xfrm>
            <a:prstGeom prst="foldedCorner">
              <a:avLst/>
            </a:prstGeom>
            <a:solidFill>
              <a:schemeClr val="accent1"/>
            </a:solidFill>
            <a:ln>
              <a:solidFill>
                <a:srgbClr val="2B2A2A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393700" y="2679700"/>
              <a:ext cx="381000" cy="495300"/>
            </a:xfrm>
            <a:prstGeom prst="foldedCorner">
              <a:avLst/>
            </a:prstGeom>
            <a:solidFill>
              <a:schemeClr val="accent1"/>
            </a:solidFill>
            <a:ln>
              <a:solidFill>
                <a:srgbClr val="2B2A2A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olded Corner 34"/>
            <p:cNvSpPr/>
            <p:nvPr/>
          </p:nvSpPr>
          <p:spPr>
            <a:xfrm>
              <a:off x="317500" y="2565400"/>
              <a:ext cx="381000" cy="495300"/>
            </a:xfrm>
            <a:prstGeom prst="foldedCorner">
              <a:avLst/>
            </a:prstGeom>
            <a:solidFill>
              <a:schemeClr val="accent1"/>
            </a:solidFill>
            <a:ln>
              <a:solidFill>
                <a:srgbClr val="2B2A2A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Magnetic Disk 35"/>
          <p:cNvSpPr/>
          <p:nvPr/>
        </p:nvSpPr>
        <p:spPr bwMode="auto">
          <a:xfrm>
            <a:off x="3004100" y="3550556"/>
            <a:ext cx="775752" cy="938894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6" tIns="34293" rIns="68586" bIns="34293" numCol="1" rtlCol="0" anchor="ctr" anchorCtr="0" compatLnSpc="1">
            <a:prstTxWarp prst="textNoShape">
              <a:avLst/>
            </a:prstTxWarp>
          </a:bodyPr>
          <a:lstStyle/>
          <a:p>
            <a:pPr algn="ctr" defTabSz="685666"/>
            <a:endParaRPr lang="en-US" sz="17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93628" y="4481204"/>
            <a:ext cx="843421" cy="276997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Database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45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231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4</a:t>
            </a:r>
            <a:r>
              <a:rPr lang="en-US" dirty="0" smtClean="0"/>
              <a:t>. Streaming Data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442843" y="1140246"/>
            <a:ext cx="7143982" cy="3251334"/>
            <a:chOff x="624638" y="574923"/>
            <a:chExt cx="7143981" cy="3251337"/>
          </a:xfrm>
        </p:grpSpPr>
        <p:sp>
          <p:nvSpPr>
            <p:cNvPr id="19" name="TextBox 18"/>
            <p:cNvSpPr txBox="1"/>
            <p:nvPr/>
          </p:nvSpPr>
          <p:spPr>
            <a:xfrm>
              <a:off x="4692963" y="2590467"/>
              <a:ext cx="7620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Amazon</a:t>
              </a:r>
            </a:p>
            <a:p>
              <a:pPr algn="ctr"/>
              <a:r>
                <a:rPr lang="en-US" sz="1200" dirty="0" smtClean="0"/>
                <a:t>Redshift</a:t>
              </a:r>
              <a:endParaRPr lang="en-US" sz="1200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704518" y="1487376"/>
              <a:ext cx="887131" cy="12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687912" y="1883964"/>
              <a:ext cx="1161560" cy="2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538838" y="2025037"/>
              <a:ext cx="961901" cy="1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624638" y="3272261"/>
              <a:ext cx="986457" cy="553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dirty="0" smtClean="0"/>
                <a:t>Web / </a:t>
              </a:r>
            </a:p>
            <a:p>
              <a:pPr algn="ctr"/>
              <a:r>
                <a:rPr lang="en-US" sz="1200" dirty="0" smtClean="0"/>
                <a:t>Application</a:t>
              </a:r>
            </a:p>
            <a:p>
              <a:pPr algn="ctr"/>
              <a:r>
                <a:rPr lang="en-US" sz="1200" dirty="0" smtClean="0"/>
                <a:t>Servers</a:t>
              </a:r>
              <a:endParaRPr lang="en-US" sz="1200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39" y="574923"/>
              <a:ext cx="829779" cy="78628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916703" y="2362897"/>
              <a:ext cx="8519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Reporting</a:t>
              </a:r>
            </a:p>
            <a:p>
              <a:pPr algn="ctr"/>
              <a:r>
                <a:rPr lang="en-US" sz="1200" dirty="0"/>
                <a:t>and BI</a:t>
              </a:r>
              <a:endParaRPr lang="en-US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370" y="2052698"/>
            <a:ext cx="859455" cy="859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07598" y="2911928"/>
            <a:ext cx="685979" cy="6858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3096" y="1926526"/>
            <a:ext cx="1024149" cy="120311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</a:rPr>
              <a:t>Use Cases</a:t>
            </a:r>
            <a:endParaRPr lang="en-US" sz="2400" dirty="0">
              <a:solidFill>
                <a:srgbClr val="FFFFFF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66" y="2006679"/>
            <a:ext cx="829779" cy="7862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66" y="2872387"/>
            <a:ext cx="829779" cy="786280"/>
          </a:xfrm>
          <a:prstGeom prst="rect">
            <a:avLst/>
          </a:prstGeom>
        </p:spPr>
      </p:pic>
      <p:pic>
        <p:nvPicPr>
          <p:cNvPr id="25" name="Picture 24" descr="Bucket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591" y="1366898"/>
            <a:ext cx="725286" cy="8599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395565" y="2234066"/>
            <a:ext cx="79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Amazon </a:t>
            </a:r>
          </a:p>
          <a:p>
            <a:pPr algn="ctr"/>
            <a:r>
              <a:rPr lang="en-US" sz="1200" dirty="0" smtClean="0"/>
              <a:t>S3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346354" y="3611637"/>
            <a:ext cx="853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cs typeface="Helvetica Neue"/>
              </a:rPr>
              <a:t>Amazon Kinesis</a:t>
            </a:r>
            <a:endParaRPr lang="en-US" sz="1200" dirty="0">
              <a:cs typeface="Helvetica Neue"/>
            </a:endParaRPr>
          </a:p>
        </p:txBody>
      </p:sp>
      <p:pic>
        <p:nvPicPr>
          <p:cNvPr id="33" name="Picture 32" descr="Kinesi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17" y="2872387"/>
            <a:ext cx="526252" cy="631502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2522723" y="3288859"/>
            <a:ext cx="887131" cy="12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6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03600" y="134762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3600" y="765025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Sort Keys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03600" y="1395288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Compression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03600" y="2025551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VACUUM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Agenda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03600" y="2655814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Loading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403600" y="3286077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403600" y="3916340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403600" y="4546600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89100" y="1032227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689100" y="368300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689100" y="1696154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Sort Keys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14500" y="3024009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Compression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14500" y="3687937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714500" y="4351865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VACUUM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Agenda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89500" y="342900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902200" y="1683454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esize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902200" y="1013177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902200" y="2353731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902200" y="3024008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902200" y="3694285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902200" y="4364565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Features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701800" y="2360081"/>
            <a:ext cx="2654300" cy="5334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Columnar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64187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Architecture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199579" y="3437325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/>
          <p:cNvCxnSpPr/>
          <p:nvPr/>
        </p:nvCxnSpPr>
        <p:spPr>
          <a:xfrm flipH="1">
            <a:off x="6298696" y="2386078"/>
            <a:ext cx="2142" cy="4863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" name="Straight Arrow Connector 25"/>
          <p:cNvCxnSpPr/>
          <p:nvPr/>
        </p:nvCxnSpPr>
        <p:spPr>
          <a:xfrm flipV="1">
            <a:off x="5144455" y="2386078"/>
            <a:ext cx="413670" cy="4736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" name="Straight Arrow Connector 26"/>
          <p:cNvCxnSpPr/>
          <p:nvPr/>
        </p:nvCxnSpPr>
        <p:spPr>
          <a:xfrm flipH="1" flipV="1">
            <a:off x="7032714" y="2370488"/>
            <a:ext cx="429146" cy="48925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6216653" y="594765"/>
            <a:ext cx="0" cy="417557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1" name="Rectangle 30"/>
          <p:cNvSpPr/>
          <p:nvPr/>
        </p:nvSpPr>
        <p:spPr bwMode="auto">
          <a:xfrm>
            <a:off x="5015117" y="120136"/>
            <a:ext cx="2250672" cy="436529"/>
          </a:xfrm>
          <a:prstGeom prst="rect">
            <a:avLst/>
          </a:prstGeom>
          <a:gradFill rotWithShape="1">
            <a:gsLst>
              <a:gs pos="0">
                <a:srgbClr val="16CC9A">
                  <a:lumMod val="50000"/>
                </a:srgbClr>
              </a:gs>
              <a:gs pos="80000">
                <a:srgbClr val="16CC9A">
                  <a:lumMod val="75000"/>
                </a:srgbClr>
              </a:gs>
              <a:gs pos="100000">
                <a:srgbClr val="16CC9A">
                  <a:lumMod val="75000"/>
                </a:srgbClr>
              </a:gs>
            </a:gsLst>
            <a:lin ang="16200000" scaled="0"/>
          </a:gradFill>
          <a:ln w="9525" cap="flat" cmpd="sng" algn="ctr">
            <a:solidFill>
              <a:srgbClr val="16CC9A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noProof="0" dirty="0" smtClean="0">
                <a:solidFill>
                  <a:srgbClr val="FFFFFF">
                    <a:alpha val="99000"/>
                  </a:srgbClr>
                </a:solidFill>
                <a:latin typeface="Arial"/>
              </a:rPr>
              <a:t>BI Tools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alpha val="99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938518" y="3435485"/>
            <a:ext cx="412062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9" name="Group 78"/>
          <p:cNvGrpSpPr/>
          <p:nvPr/>
        </p:nvGrpSpPr>
        <p:grpSpPr>
          <a:xfrm>
            <a:off x="7389265" y="2950588"/>
            <a:ext cx="1278534" cy="1048135"/>
            <a:chOff x="7853748" y="3040096"/>
            <a:chExt cx="858564" cy="680533"/>
          </a:xfrm>
        </p:grpSpPr>
        <p:grpSp>
          <p:nvGrpSpPr>
            <p:cNvPr id="80" name="Group 79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90" name="Can 89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Can 90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Can 91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5" name="Rectangle 84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87" name="Rectangle 86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81" name="Rectangle 80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630315" y="2950588"/>
            <a:ext cx="1278534" cy="1048135"/>
            <a:chOff x="7853748" y="3040096"/>
            <a:chExt cx="858564" cy="680533"/>
          </a:xfrm>
        </p:grpSpPr>
        <p:grpSp>
          <p:nvGrpSpPr>
            <p:cNvPr id="95" name="Group 94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98" name="Group 97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99" name="Group 98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05" name="Can 104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Can 105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Can 106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0" name="Rectangle 99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01" name="Rectangle 100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02" name="Rectangle 101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96" name="Rectangle 95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3871365" y="2950588"/>
            <a:ext cx="1278534" cy="1048135"/>
            <a:chOff x="7853748" y="3040096"/>
            <a:chExt cx="858564" cy="680533"/>
          </a:xfrm>
        </p:grpSpPr>
        <p:grpSp>
          <p:nvGrpSpPr>
            <p:cNvPr id="109" name="Group 108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11" name="Rectangle 110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19" name="Can 118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Can 119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Can 120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4" name="Rectangle 113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10" name="Rectangle 109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624871" y="1209334"/>
            <a:ext cx="1278534" cy="1048135"/>
            <a:chOff x="7853748" y="3040096"/>
            <a:chExt cx="858564" cy="680533"/>
          </a:xfrm>
        </p:grpSpPr>
        <p:grpSp>
          <p:nvGrpSpPr>
            <p:cNvPr id="123" name="Group 122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25" name="Rectangle 124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27" name="Group 126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33" name="Can 132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Can 133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Can 134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8" name="Rectangle 127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29" name="Rectangle 128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30" name="Rectangle 129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24" name="Rectangle 123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solidFill>
                    <a:srgbClr val="FFFFFF">
                      <a:alpha val="99000"/>
                    </a:srgbClr>
                  </a:solidFill>
                  <a:latin typeface="Arial"/>
                </a:rPr>
                <a:t>Leader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</a:rPr>
                <a:t>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92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7392308" y="2950588"/>
            <a:ext cx="1278534" cy="1048135"/>
            <a:chOff x="7853748" y="3040096"/>
            <a:chExt cx="858564" cy="680533"/>
          </a:xfrm>
        </p:grpSpPr>
        <p:grpSp>
          <p:nvGrpSpPr>
            <p:cNvPr id="181" name="Group 180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83" name="Rectangle 182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91" name="Can 190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" name="Can 191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Can 192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6" name="Rectangle 185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87" name="Rectangle 186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82" name="Rectangle 181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641397" y="2950588"/>
            <a:ext cx="1278534" cy="1048135"/>
            <a:chOff x="7853748" y="3040096"/>
            <a:chExt cx="858564" cy="680533"/>
          </a:xfrm>
        </p:grpSpPr>
        <p:grpSp>
          <p:nvGrpSpPr>
            <p:cNvPr id="167" name="Group 166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69" name="Rectangle 168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70" name="Group 169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71" name="Group 170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77" name="Can 176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Can 177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" name="Can 178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72" name="Rectangle 171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73" name="Rectangle 172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74" name="Rectangle 173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68" name="Rectangle 167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865921" y="2941903"/>
            <a:ext cx="1278534" cy="1048135"/>
            <a:chOff x="7853748" y="3040096"/>
            <a:chExt cx="858564" cy="680533"/>
          </a:xfrm>
        </p:grpSpPr>
        <p:grpSp>
          <p:nvGrpSpPr>
            <p:cNvPr id="153" name="Group 152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55" name="Rectangle 154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56" name="Group 155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57" name="Group 156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63" name="Can 162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4" name="Can 163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Can 164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8" name="Rectangle 157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59" name="Rectangle 158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60" name="Rectangle 159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54" name="Rectangle 153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624066" y="1227140"/>
            <a:ext cx="1278534" cy="1048135"/>
            <a:chOff x="7853748" y="3040096"/>
            <a:chExt cx="858564" cy="680533"/>
          </a:xfrm>
        </p:grpSpPr>
        <p:grpSp>
          <p:nvGrpSpPr>
            <p:cNvPr id="139" name="Group 138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41" name="Rectangle 140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2" name="Group 141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43" name="Group 142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49" name="Can 148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Can 149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Can 150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4" name="Rectangle 143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45" name="Rectangle 144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46" name="Rectangle 145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40" name="Rectangle 139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V="1">
            <a:off x="5199579" y="3437325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/>
          <p:cNvCxnSpPr/>
          <p:nvPr/>
        </p:nvCxnSpPr>
        <p:spPr>
          <a:xfrm flipH="1">
            <a:off x="6298696" y="2386078"/>
            <a:ext cx="2142" cy="4863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" name="Straight Arrow Connector 25"/>
          <p:cNvCxnSpPr/>
          <p:nvPr/>
        </p:nvCxnSpPr>
        <p:spPr>
          <a:xfrm flipV="1">
            <a:off x="5144455" y="2386078"/>
            <a:ext cx="413670" cy="4736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" name="Straight Arrow Connector 26"/>
          <p:cNvCxnSpPr/>
          <p:nvPr/>
        </p:nvCxnSpPr>
        <p:spPr>
          <a:xfrm flipH="1" flipV="1">
            <a:off x="7032714" y="2370488"/>
            <a:ext cx="429146" cy="48925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6216653" y="594765"/>
            <a:ext cx="0" cy="417557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1" name="Rectangle 30"/>
          <p:cNvSpPr/>
          <p:nvPr/>
        </p:nvSpPr>
        <p:spPr bwMode="auto">
          <a:xfrm>
            <a:off x="5015117" y="120136"/>
            <a:ext cx="2250672" cy="436529"/>
          </a:xfrm>
          <a:prstGeom prst="rect">
            <a:avLst/>
          </a:prstGeom>
          <a:gradFill rotWithShape="1">
            <a:gsLst>
              <a:gs pos="0">
                <a:srgbClr val="16CC9A">
                  <a:lumMod val="50000"/>
                </a:srgbClr>
              </a:gs>
              <a:gs pos="80000">
                <a:srgbClr val="16CC9A">
                  <a:lumMod val="75000"/>
                </a:srgbClr>
              </a:gs>
              <a:gs pos="100000">
                <a:srgbClr val="16CC9A">
                  <a:lumMod val="75000"/>
                </a:srgbClr>
              </a:gs>
            </a:gsLst>
            <a:lin ang="16200000" scaled="0"/>
          </a:gradFill>
          <a:ln w="9525" cap="flat" cmpd="sng" algn="ctr">
            <a:solidFill>
              <a:srgbClr val="16CC9A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FFFFFF">
                    <a:alpha val="99000"/>
                  </a:srgbClr>
                </a:solidFill>
                <a:latin typeface="Arial"/>
              </a:rPr>
              <a:t>BI Tools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alpha val="99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938518" y="3435485"/>
            <a:ext cx="412062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7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48426"/>
              </p:ext>
            </p:extLst>
          </p:nvPr>
        </p:nvGraphicFramePr>
        <p:xfrm>
          <a:off x="3655187" y="4150765"/>
          <a:ext cx="1624212" cy="55339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3922"/>
                <a:gridCol w="1350290"/>
              </a:tblGrid>
              <a:tr h="276696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John</a:t>
                      </a: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</a:rPr>
                        <a:t> Smith</a:t>
                      </a:r>
                      <a:endParaRPr lang="en-US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455"/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Pat</a:t>
                      </a:r>
                      <a:r>
                        <a:rPr lang="en-US" sz="1200" baseline="0" dirty="0" smtClean="0">
                          <a:solidFill>
                            <a:srgbClr val="2B2A2A"/>
                          </a:solidFill>
                        </a:rPr>
                        <a:t> Partridge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45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3047744"/>
              </p:ext>
            </p:extLst>
          </p:nvPr>
        </p:nvGraphicFramePr>
        <p:xfrm>
          <a:off x="5444499" y="4150765"/>
          <a:ext cx="1624212" cy="55339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3922"/>
                <a:gridCol w="1350290"/>
              </a:tblGrid>
              <a:tr h="276696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2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Jane</a:t>
                      </a: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</a:rPr>
                        <a:t> Jones</a:t>
                      </a:r>
                      <a:endParaRPr lang="en-US" sz="12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455"/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Sarah Cyan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45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3309538"/>
              </p:ext>
            </p:extLst>
          </p:nvPr>
        </p:nvGraphicFramePr>
        <p:xfrm>
          <a:off x="7265789" y="4150765"/>
          <a:ext cx="1624212" cy="55339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3922"/>
                <a:gridCol w="1350290"/>
              </a:tblGrid>
              <a:tr h="276696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Peter</a:t>
                      </a: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</a:rPr>
                        <a:t> Black</a:t>
                      </a:r>
                      <a:endParaRPr lang="en-US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455"/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6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Brian</a:t>
                      </a:r>
                      <a:r>
                        <a:rPr lang="en-US" sz="1200" baseline="0" dirty="0" smtClean="0">
                          <a:solidFill>
                            <a:srgbClr val="2B2A2A"/>
                          </a:solidFill>
                        </a:rPr>
                        <a:t> Snail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455"/>
                    </a:solidFill>
                  </a:tcPr>
                </a:tc>
              </a:tr>
            </a:tbl>
          </a:graphicData>
        </a:graphic>
      </p:graphicFrame>
      <p:sp>
        <p:nvSpPr>
          <p:cNvPr id="4" name="Card 3"/>
          <p:cNvSpPr/>
          <p:nvPr/>
        </p:nvSpPr>
        <p:spPr>
          <a:xfrm>
            <a:off x="5791032" y="1439493"/>
            <a:ext cx="905215" cy="650080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SQL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6" name="Card 75"/>
          <p:cNvSpPr/>
          <p:nvPr/>
        </p:nvSpPr>
        <p:spPr>
          <a:xfrm>
            <a:off x="4100549" y="3115268"/>
            <a:ext cx="905215" cy="650080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SQL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7" name="Card 76"/>
          <p:cNvSpPr/>
          <p:nvPr/>
        </p:nvSpPr>
        <p:spPr>
          <a:xfrm>
            <a:off x="5828056" y="3115268"/>
            <a:ext cx="905215" cy="650080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SQL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8" name="Card 77"/>
          <p:cNvSpPr/>
          <p:nvPr/>
        </p:nvSpPr>
        <p:spPr>
          <a:xfrm>
            <a:off x="7572485" y="3115482"/>
            <a:ext cx="905215" cy="650080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SQL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Internal Storage 5"/>
          <p:cNvSpPr/>
          <p:nvPr/>
        </p:nvSpPr>
        <p:spPr>
          <a:xfrm>
            <a:off x="4087849" y="3115482"/>
            <a:ext cx="914568" cy="650080"/>
          </a:xfrm>
          <a:prstGeom prst="flowChartInternalStora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Results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3" name="Internal Storage 92"/>
          <p:cNvSpPr/>
          <p:nvPr/>
        </p:nvSpPr>
        <p:spPr>
          <a:xfrm>
            <a:off x="5816527" y="3098999"/>
            <a:ext cx="914568" cy="650080"/>
          </a:xfrm>
          <a:prstGeom prst="flowChartInternalStora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Results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6" name="Internal Storage 135"/>
          <p:cNvSpPr/>
          <p:nvPr/>
        </p:nvSpPr>
        <p:spPr>
          <a:xfrm>
            <a:off x="7563132" y="3115482"/>
            <a:ext cx="914568" cy="650080"/>
          </a:xfrm>
          <a:prstGeom prst="flowChartInternalStora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Results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7" name="Internal Storage 136"/>
          <p:cNvSpPr/>
          <p:nvPr/>
        </p:nvSpPr>
        <p:spPr>
          <a:xfrm>
            <a:off x="5759369" y="1439493"/>
            <a:ext cx="914568" cy="650080"/>
          </a:xfrm>
          <a:prstGeom prst="flowChartInternalStorag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Results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Architecture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409044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6" grpId="0" animBg="1"/>
      <p:bldP spid="6" grpId="1" animBg="1"/>
      <p:bldP spid="93" grpId="0" animBg="1"/>
      <p:bldP spid="93" grpId="1" animBg="1"/>
      <p:bldP spid="136" grpId="0" animBg="1"/>
      <p:bldP spid="136" grpId="1" animBg="1"/>
      <p:bldP spid="1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and Slices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3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Nodes &amp; Slices</a:t>
            </a:r>
            <a:endParaRPr lang="en-US" sz="20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5135889" y="481223"/>
            <a:ext cx="1278534" cy="1048135"/>
            <a:chOff x="7853748" y="3040096"/>
            <a:chExt cx="858564" cy="680533"/>
          </a:xfrm>
        </p:grpSpPr>
        <p:grpSp>
          <p:nvGrpSpPr>
            <p:cNvPr id="123" name="Group 122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25" name="Rectangle 124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>
                  <a:defRPr/>
                </a:pPr>
                <a:endParaRPr lang="en-US" sz="1400" kern="0" dirty="0">
                  <a:solidFill>
                    <a:srgbClr val="FFFFFF">
                      <a:alpha val="99000"/>
                    </a:srgbClr>
                  </a:solidFill>
                  <a:latin typeface="Arial"/>
                </a:endParaRP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27" name="Group 126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33" name="Can 132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4" name="Can 133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5" name="Can 134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128" name="Rectangle 127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128GB RAM</a:t>
                  </a:r>
                </a:p>
              </p:txBody>
            </p:sp>
            <p:sp>
              <p:nvSpPr>
                <p:cNvPr id="129" name="Rectangle 128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16TB disk</a:t>
                  </a:r>
                </a:p>
              </p:txBody>
            </p:sp>
            <p:sp>
              <p:nvSpPr>
                <p:cNvPr id="130" name="Rectangle 129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endParaRPr lang="en-US" sz="400" kern="0" dirty="0" smtClean="0">
                    <a:solidFill>
                      <a:srgbClr val="FFFFFF">
                        <a:alpha val="99000"/>
                      </a:srgbClr>
                    </a:solidFill>
                    <a:latin typeface="Arial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endParaRPr lang="en-US" sz="400" kern="0" dirty="0" smtClean="0">
                    <a:solidFill>
                      <a:srgbClr val="FFFFFF">
                        <a:alpha val="99000"/>
                      </a:srgbClr>
                    </a:solidFill>
                    <a:latin typeface="Arial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 cores</a:t>
                  </a:r>
                </a:p>
              </p:txBody>
            </p:sp>
          </p:grpSp>
        </p:grpSp>
        <p:sp>
          <p:nvSpPr>
            <p:cNvPr id="124" name="Rectangle 123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>
                <a:defRPr/>
              </a:pPr>
              <a:r>
                <a:rPr lang="en-US" sz="1600" kern="0" dirty="0" smtClean="0">
                  <a:solidFill>
                    <a:srgbClr val="FFFFFF">
                      <a:alpha val="99000"/>
                    </a:srgbClr>
                  </a:solidFill>
                  <a:latin typeface="Arial"/>
                </a:rPr>
                <a:t>Leader Node</a:t>
              </a:r>
            </a:p>
          </p:txBody>
        </p:sp>
      </p:grpSp>
      <p:cxnSp>
        <p:nvCxnSpPr>
          <p:cNvPr id="49" name="Straight Arrow Connector 48"/>
          <p:cNvCxnSpPr/>
          <p:nvPr/>
        </p:nvCxnSpPr>
        <p:spPr>
          <a:xfrm flipV="1">
            <a:off x="5527535" y="2821821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0" name="Straight Arrow Connector 49"/>
          <p:cNvCxnSpPr/>
          <p:nvPr/>
        </p:nvCxnSpPr>
        <p:spPr>
          <a:xfrm>
            <a:off x="6093813" y="1673934"/>
            <a:ext cx="583381" cy="488786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1" name="Straight Arrow Connector 50"/>
          <p:cNvCxnSpPr/>
          <p:nvPr/>
        </p:nvCxnSpPr>
        <p:spPr>
          <a:xfrm flipV="1">
            <a:off x="4910643" y="1689060"/>
            <a:ext cx="413670" cy="4736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52" name="Group 51"/>
          <p:cNvGrpSpPr/>
          <p:nvPr/>
        </p:nvGrpSpPr>
        <p:grpSpPr>
          <a:xfrm>
            <a:off x="6142155" y="2348370"/>
            <a:ext cx="1278534" cy="1048135"/>
            <a:chOff x="7853748" y="3040096"/>
            <a:chExt cx="858564" cy="680533"/>
          </a:xfrm>
        </p:grpSpPr>
        <p:grpSp>
          <p:nvGrpSpPr>
            <p:cNvPr id="53" name="Group 52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55" name="Rectangle 54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63" name="Can 62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Can 63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Can 64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 57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59" name="Rectangle 58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60" name="Rectangle 59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54" name="Rectangle 53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063305" y="2348370"/>
            <a:ext cx="1278534" cy="1048135"/>
            <a:chOff x="7853748" y="3040096"/>
            <a:chExt cx="858564" cy="680533"/>
          </a:xfrm>
        </p:grpSpPr>
        <p:grpSp>
          <p:nvGrpSpPr>
            <p:cNvPr id="67" name="Group 66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69" name="Rectangle 68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71" name="Group 70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81" name="Can 80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Can 81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Can 82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2" name="Rectangle 71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73" name="Rectangle 72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75" name="Rectangle 74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68" name="Rectangle 67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742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 flipV="1">
            <a:off x="4655473" y="1657967"/>
            <a:ext cx="413670" cy="4736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08" name="Group 107"/>
          <p:cNvGrpSpPr/>
          <p:nvPr/>
        </p:nvGrpSpPr>
        <p:grpSpPr>
          <a:xfrm>
            <a:off x="3581400" y="2258757"/>
            <a:ext cx="1774494" cy="1563943"/>
            <a:chOff x="7853747" y="3040095"/>
            <a:chExt cx="858565" cy="680533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109" name="Group 108"/>
            <p:cNvGrpSpPr/>
            <p:nvPr/>
          </p:nvGrpSpPr>
          <p:grpSpPr>
            <a:xfrm>
              <a:off x="7853747" y="3040095"/>
              <a:ext cx="854908" cy="680533"/>
              <a:chOff x="787156" y="3824909"/>
              <a:chExt cx="1283034" cy="1021334"/>
            </a:xfrm>
            <a:grpFill/>
          </p:grpSpPr>
          <p:sp>
            <p:nvSpPr>
              <p:cNvPr id="111" name="Rectangle 110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pFill/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>
                  <a:defRPr/>
                </a:pPr>
                <a:endParaRPr lang="en-US" sz="1400" kern="0" dirty="0">
                  <a:solidFill>
                    <a:srgbClr val="FFFFFF">
                      <a:alpha val="99000"/>
                    </a:srgbClr>
                  </a:solidFill>
                  <a:latin typeface="Arial"/>
                </a:endParaRP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  <a:grpFill/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  <a:grpFill/>
              </p:grpSpPr>
              <p:sp>
                <p:nvSpPr>
                  <p:cNvPr id="119" name="Can 118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20" name="Can 119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21" name="Can 120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114" name="Rectangle 113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128GB RAM</a:t>
                  </a: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16TB disk</a:t>
                  </a: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endParaRPr lang="en-US" sz="400" kern="0" dirty="0" smtClean="0">
                    <a:solidFill>
                      <a:srgbClr val="FFFFFF">
                        <a:alpha val="99000"/>
                      </a:srgbClr>
                    </a:solidFill>
                    <a:latin typeface="Arial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endParaRPr lang="en-US" sz="400" kern="0" dirty="0" smtClean="0">
                    <a:solidFill>
                      <a:srgbClr val="FFFFFF">
                        <a:alpha val="99000"/>
                      </a:srgbClr>
                    </a:solidFill>
                    <a:latin typeface="Arial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 cores</a:t>
                  </a:r>
                </a:p>
              </p:txBody>
            </p:sp>
          </p:grpSp>
        </p:grpSp>
        <p:sp>
          <p:nvSpPr>
            <p:cNvPr id="110" name="Rectangle 109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grp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>
                <a:defRPr/>
              </a:pPr>
              <a:endParaRPr lang="en-US" sz="1600" kern="0" dirty="0" smtClean="0">
                <a:solidFill>
                  <a:srgbClr val="FFFFFF">
                    <a:alpha val="99000"/>
                  </a:srgbClr>
                </a:solidFill>
                <a:latin typeface="Arial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135889" y="481223"/>
            <a:ext cx="1278534" cy="1048135"/>
            <a:chOff x="7853748" y="3040096"/>
            <a:chExt cx="858564" cy="680533"/>
          </a:xfrm>
        </p:grpSpPr>
        <p:grpSp>
          <p:nvGrpSpPr>
            <p:cNvPr id="123" name="Group 122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25" name="Rectangle 124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>
                  <a:defRPr/>
                </a:pPr>
                <a:endParaRPr lang="en-US" sz="1400" kern="0" dirty="0">
                  <a:solidFill>
                    <a:srgbClr val="FFFFFF">
                      <a:alpha val="99000"/>
                    </a:srgbClr>
                  </a:solidFill>
                  <a:latin typeface="Arial"/>
                </a:endParaRP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27" name="Group 126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33" name="Can 132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4" name="Can 133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5" name="Can 134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128" name="Rectangle 127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128GB RAM</a:t>
                  </a:r>
                </a:p>
              </p:txBody>
            </p:sp>
            <p:sp>
              <p:nvSpPr>
                <p:cNvPr id="129" name="Rectangle 128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16TB disk</a:t>
                  </a:r>
                </a:p>
              </p:txBody>
            </p:sp>
            <p:sp>
              <p:nvSpPr>
                <p:cNvPr id="130" name="Rectangle 129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endParaRPr lang="en-US" sz="400" kern="0" dirty="0" smtClean="0">
                    <a:solidFill>
                      <a:srgbClr val="FFFFFF">
                        <a:alpha val="99000"/>
                      </a:srgbClr>
                    </a:solidFill>
                    <a:latin typeface="Arial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endParaRPr lang="en-US" sz="400" kern="0" dirty="0" smtClean="0">
                    <a:solidFill>
                      <a:srgbClr val="FFFFFF">
                        <a:alpha val="99000"/>
                      </a:srgbClr>
                    </a:solidFill>
                    <a:latin typeface="Arial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 cores</a:t>
                  </a:r>
                </a:p>
              </p:txBody>
            </p:sp>
          </p:grpSp>
        </p:grpSp>
        <p:sp>
          <p:nvSpPr>
            <p:cNvPr id="124" name="Rectangle 123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>
                <a:defRPr/>
              </a:pPr>
              <a:r>
                <a:rPr lang="en-US" sz="1600" kern="0" dirty="0" smtClean="0">
                  <a:solidFill>
                    <a:srgbClr val="FFFFFF">
                      <a:alpha val="99000"/>
                    </a:srgbClr>
                  </a:solidFill>
                  <a:latin typeface="Arial"/>
                </a:rPr>
                <a:t>Leader Node</a:t>
              </a:r>
            </a:p>
          </p:txBody>
        </p:sp>
      </p:grpSp>
      <p:cxnSp>
        <p:nvCxnSpPr>
          <p:cNvPr id="74" name="Straight Arrow Connector 73"/>
          <p:cNvCxnSpPr/>
          <p:nvPr/>
        </p:nvCxnSpPr>
        <p:spPr>
          <a:xfrm flipH="1" flipV="1">
            <a:off x="6437074" y="1693524"/>
            <a:ext cx="320658" cy="516471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6" name="Group 75"/>
          <p:cNvGrpSpPr/>
          <p:nvPr/>
        </p:nvGrpSpPr>
        <p:grpSpPr>
          <a:xfrm>
            <a:off x="6217322" y="2258757"/>
            <a:ext cx="1783678" cy="1549986"/>
            <a:chOff x="7853747" y="3040095"/>
            <a:chExt cx="858565" cy="680533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77" name="Group 76"/>
            <p:cNvGrpSpPr/>
            <p:nvPr/>
          </p:nvGrpSpPr>
          <p:grpSpPr>
            <a:xfrm>
              <a:off x="7853747" y="3040095"/>
              <a:ext cx="854908" cy="680533"/>
              <a:chOff x="787156" y="3824909"/>
              <a:chExt cx="1283034" cy="1021334"/>
            </a:xfrm>
            <a:grpFill/>
          </p:grpSpPr>
          <p:sp>
            <p:nvSpPr>
              <p:cNvPr id="93" name="Rectangle 92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pFill/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>
                  <a:defRPr/>
                </a:pPr>
                <a:endParaRPr lang="en-US" sz="1400" kern="0" dirty="0">
                  <a:solidFill>
                    <a:srgbClr val="FFFFFF">
                      <a:alpha val="99000"/>
                    </a:srgbClr>
                  </a:solidFill>
                  <a:latin typeface="Arial"/>
                </a:endParaRP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  <a:grpFill/>
            </p:grpSpPr>
            <p:grpSp>
              <p:nvGrpSpPr>
                <p:cNvPr id="137" name="Group 136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  <a:grpFill/>
              </p:grpSpPr>
              <p:sp>
                <p:nvSpPr>
                  <p:cNvPr id="143" name="Can 142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44" name="Can 143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45" name="Can 144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138" name="Rectangle 137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128GB RAM</a:t>
                  </a:r>
                </a:p>
              </p:txBody>
            </p:sp>
            <p:sp>
              <p:nvSpPr>
                <p:cNvPr id="139" name="Rectangle 138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16TB disk</a:t>
                  </a:r>
                </a:p>
              </p:txBody>
            </p:sp>
            <p:sp>
              <p:nvSpPr>
                <p:cNvPr id="140" name="Rectangle 139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endParaRPr lang="en-US" sz="400" kern="0" dirty="0" smtClean="0">
                    <a:solidFill>
                      <a:srgbClr val="FFFFFF">
                        <a:alpha val="99000"/>
                      </a:srgbClr>
                    </a:solidFill>
                    <a:latin typeface="Arial"/>
                  </a:endParaRPr>
                </a:p>
              </p:txBody>
            </p:sp>
            <p:sp>
              <p:nvSpPr>
                <p:cNvPr id="141" name="Rectangle 140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endParaRPr lang="en-US" sz="400" kern="0" dirty="0" smtClean="0">
                    <a:solidFill>
                      <a:srgbClr val="FFFFFF">
                        <a:alpha val="99000"/>
                      </a:srgbClr>
                    </a:solidFill>
                    <a:latin typeface="Arial"/>
                  </a:endParaRPr>
                </a:p>
              </p:txBody>
            </p:sp>
            <p:sp>
              <p:nvSpPr>
                <p:cNvPr id="142" name="Rectangle 141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 cores</a:t>
                  </a:r>
                </a:p>
              </p:txBody>
            </p:sp>
          </p:grpSp>
        </p:grpSp>
        <p:sp>
          <p:nvSpPr>
            <p:cNvPr id="78" name="Rectangle 77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grp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>
                <a:defRPr/>
              </a:pPr>
              <a:endParaRPr lang="en-US" sz="1600" kern="0" dirty="0" smtClean="0">
                <a:solidFill>
                  <a:srgbClr val="FFFFFF">
                    <a:alpha val="99000"/>
                  </a:srgbClr>
                </a:solidFill>
                <a:latin typeface="Arial"/>
              </a:endParaRPr>
            </a:p>
          </p:txBody>
        </p:sp>
      </p:grpSp>
      <p:sp>
        <p:nvSpPr>
          <p:cNvPr id="63" name="Can 62"/>
          <p:cNvSpPr/>
          <p:nvPr/>
        </p:nvSpPr>
        <p:spPr bwMode="auto">
          <a:xfrm>
            <a:off x="3852828" y="3311026"/>
            <a:ext cx="470416" cy="314858"/>
          </a:xfrm>
          <a:prstGeom prst="can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endParaRPr lang="en-US" sz="1400" kern="0" dirty="0" smtClean="0">
              <a:solidFill>
                <a:srgbClr val="FFFFFF">
                  <a:alpha val="99000"/>
                </a:srgbClr>
              </a:solidFill>
              <a:latin typeface="Arial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3861652" y="2885447"/>
            <a:ext cx="452768" cy="304177"/>
          </a:xfrm>
          <a:prstGeom prst="rect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r>
              <a:rPr lang="en-US" sz="900" kern="0" dirty="0" smtClean="0">
                <a:solidFill>
                  <a:srgbClr val="FFFFFF">
                    <a:alpha val="99000"/>
                  </a:srgbClr>
                </a:solidFill>
                <a:latin typeface="Arial"/>
              </a:rPr>
              <a:t>RAM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3853068" y="2456457"/>
            <a:ext cx="469936" cy="312911"/>
          </a:xfrm>
          <a:prstGeom prst="rect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r>
              <a:rPr lang="en-US" sz="1000" kern="0" dirty="0" smtClean="0">
                <a:solidFill>
                  <a:srgbClr val="FFFFFF">
                    <a:alpha val="99000"/>
                  </a:srgbClr>
                </a:solidFill>
                <a:latin typeface="Arial"/>
              </a:rPr>
              <a:t>CPU</a:t>
            </a:r>
          </a:p>
        </p:txBody>
      </p:sp>
      <p:sp>
        <p:nvSpPr>
          <p:cNvPr id="83" name="Can 82"/>
          <p:cNvSpPr/>
          <p:nvPr/>
        </p:nvSpPr>
        <p:spPr bwMode="auto">
          <a:xfrm>
            <a:off x="4580513" y="3312678"/>
            <a:ext cx="470416" cy="314858"/>
          </a:xfrm>
          <a:prstGeom prst="can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endParaRPr lang="en-US" sz="1400" kern="0" dirty="0" smtClean="0">
              <a:solidFill>
                <a:srgbClr val="FFFFFF">
                  <a:alpha val="99000"/>
                </a:srgbClr>
              </a:solidFill>
              <a:latin typeface="Arial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589337" y="2887099"/>
            <a:ext cx="452768" cy="304177"/>
          </a:xfrm>
          <a:prstGeom prst="rect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r>
              <a:rPr lang="en-US" sz="900" kern="0" dirty="0" smtClean="0">
                <a:solidFill>
                  <a:srgbClr val="FFFFFF">
                    <a:alpha val="99000"/>
                  </a:srgbClr>
                </a:solidFill>
                <a:latin typeface="Arial"/>
              </a:rPr>
              <a:t>RAM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4580753" y="2458109"/>
            <a:ext cx="469936" cy="312911"/>
          </a:xfrm>
          <a:prstGeom prst="rect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r>
              <a:rPr lang="en-US" sz="1000" kern="0" dirty="0" smtClean="0">
                <a:solidFill>
                  <a:srgbClr val="FFFFFF">
                    <a:alpha val="99000"/>
                  </a:srgbClr>
                </a:solidFill>
                <a:latin typeface="Arial"/>
              </a:rPr>
              <a:t>CPU</a:t>
            </a:r>
          </a:p>
        </p:txBody>
      </p:sp>
      <p:sp>
        <p:nvSpPr>
          <p:cNvPr id="86" name="Can 85"/>
          <p:cNvSpPr/>
          <p:nvPr/>
        </p:nvSpPr>
        <p:spPr bwMode="auto">
          <a:xfrm>
            <a:off x="6504975" y="3347347"/>
            <a:ext cx="470416" cy="314858"/>
          </a:xfrm>
          <a:prstGeom prst="can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endParaRPr lang="en-US" sz="1400" kern="0" dirty="0" smtClean="0">
              <a:solidFill>
                <a:srgbClr val="FFFFFF">
                  <a:alpha val="99000"/>
                </a:srgbClr>
              </a:solidFill>
              <a:latin typeface="Arial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6513799" y="2921768"/>
            <a:ext cx="452768" cy="304177"/>
          </a:xfrm>
          <a:prstGeom prst="rect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r>
              <a:rPr lang="en-US" sz="900" kern="0" dirty="0" smtClean="0">
                <a:solidFill>
                  <a:srgbClr val="FFFFFF">
                    <a:alpha val="99000"/>
                  </a:srgbClr>
                </a:solidFill>
                <a:latin typeface="Arial"/>
              </a:rPr>
              <a:t>RAM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6505215" y="2492778"/>
            <a:ext cx="469936" cy="312911"/>
          </a:xfrm>
          <a:prstGeom prst="rect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r>
              <a:rPr lang="en-US" sz="1000" kern="0" dirty="0" smtClean="0">
                <a:solidFill>
                  <a:srgbClr val="FFFFFF">
                    <a:alpha val="99000"/>
                  </a:srgbClr>
                </a:solidFill>
                <a:latin typeface="Arial"/>
              </a:rPr>
              <a:t>CPU</a:t>
            </a:r>
          </a:p>
        </p:txBody>
      </p:sp>
      <p:sp>
        <p:nvSpPr>
          <p:cNvPr id="89" name="Can 88"/>
          <p:cNvSpPr/>
          <p:nvPr/>
        </p:nvSpPr>
        <p:spPr bwMode="auto">
          <a:xfrm>
            <a:off x="7232660" y="3348999"/>
            <a:ext cx="470416" cy="314858"/>
          </a:xfrm>
          <a:prstGeom prst="can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endParaRPr lang="en-US" sz="1400" kern="0" dirty="0" smtClean="0">
              <a:solidFill>
                <a:srgbClr val="FFFFFF">
                  <a:alpha val="99000"/>
                </a:srgbClr>
              </a:solidFill>
              <a:latin typeface="Arial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7241484" y="2923420"/>
            <a:ext cx="452768" cy="304177"/>
          </a:xfrm>
          <a:prstGeom prst="rect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r>
              <a:rPr lang="en-US" sz="900" kern="0" dirty="0" smtClean="0">
                <a:solidFill>
                  <a:srgbClr val="FFFFFF">
                    <a:alpha val="99000"/>
                  </a:srgbClr>
                </a:solidFill>
                <a:latin typeface="Arial"/>
              </a:rPr>
              <a:t>RAM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232900" y="2494430"/>
            <a:ext cx="469936" cy="312911"/>
          </a:xfrm>
          <a:prstGeom prst="rect">
            <a:avLst/>
          </a:prstGeom>
          <a:gradFill rotWithShape="1">
            <a:gsLst>
              <a:gs pos="0">
                <a:srgbClr val="005A84">
                  <a:lumMod val="50000"/>
                </a:srgbClr>
              </a:gs>
              <a:gs pos="80000">
                <a:srgbClr val="005A84"/>
              </a:gs>
              <a:gs pos="100000">
                <a:srgbClr val="005A84"/>
              </a:gs>
            </a:gsLst>
            <a:lin ang="16200000" scaled="0"/>
          </a:gradFill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>
              <a:defRPr/>
            </a:pPr>
            <a:r>
              <a:rPr lang="en-US" sz="1000" kern="0" dirty="0" smtClean="0">
                <a:solidFill>
                  <a:srgbClr val="FFFFFF">
                    <a:alpha val="99000"/>
                  </a:srgbClr>
                </a:solidFill>
                <a:latin typeface="Arial"/>
              </a:rPr>
              <a:t>CPU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207919" y="2442711"/>
            <a:ext cx="2408282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800" dirty="0" smtClean="0">
                <a:solidFill>
                  <a:schemeClr val="accent1"/>
                </a:solidFill>
                <a:latin typeface="Calibri"/>
                <a:cs typeface="Calibri"/>
              </a:rPr>
              <a:t>Slices</a:t>
            </a:r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3556000" y="3448049"/>
            <a:ext cx="5422900" cy="16065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One slice per core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DS nodes –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>
                <a:solidFill>
                  <a:schemeClr val="accent1"/>
                </a:solidFill>
              </a:rPr>
              <a:t> slices on XL, 36 on 8XL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DC nodes – 2 slices on L, 32 on 8XL</a:t>
            </a:r>
          </a:p>
          <a:p>
            <a:pPr lvl="1">
              <a:lnSpc>
                <a:spcPct val="120000"/>
              </a:lnSpc>
            </a:pPr>
            <a:endParaRPr lang="en-US" dirty="0" smtClean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</a:pPr>
            <a:endParaRPr lang="en-US" dirty="0" smtClean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</a:pPr>
            <a:endParaRPr lang="en-US" dirty="0" smtClean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</a:pPr>
            <a:endParaRPr lang="en-US" dirty="0" smtClean="0">
              <a:solidFill>
                <a:schemeClr val="accent1"/>
              </a:solidFill>
            </a:endParaRPr>
          </a:p>
          <a:p>
            <a:pPr lvl="1">
              <a:lnSpc>
                <a:spcPct val="120000"/>
              </a:lnSpc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Nodes &amp; Slices</a:t>
            </a:r>
            <a:endParaRPr lang="en-US" sz="20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4405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3412786" y="946558"/>
            <a:ext cx="5305913" cy="3259544"/>
          </a:xfrm>
          <a:prstGeom prst="rect">
            <a:avLst/>
          </a:prstGeom>
        </p:spPr>
        <p:txBody>
          <a:bodyPr wrap="square" lIns="91438" tIns="45719" rIns="91438" bIns="45719" anchor="ctr">
            <a:spAutoFit/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Cantarell" pitchFamily="2" charset="0"/>
                <a:ea typeface="ＭＳ Ｐゴシック" charset="0"/>
                <a:cs typeface="Arial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b="0" dirty="0">
                <a:latin typeface="Arial"/>
              </a:rPr>
              <a:t>MPP SQL Database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b="0" dirty="0" err="1">
                <a:latin typeface="Arial"/>
              </a:rPr>
              <a:t>Optimised</a:t>
            </a:r>
            <a:r>
              <a:rPr lang="en-US" sz="2800" b="0" dirty="0">
                <a:latin typeface="Arial"/>
              </a:rPr>
              <a:t> for Analytics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b="0" dirty="0">
                <a:latin typeface="Arial"/>
              </a:rPr>
              <a:t>Gigabytes to Petabytes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b="0" dirty="0">
                <a:latin typeface="Arial"/>
              </a:rPr>
              <a:t>Fully relational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b="0" dirty="0">
                <a:latin typeface="Arial"/>
              </a:rPr>
              <a:t>Fully managed</a:t>
            </a:r>
          </a:p>
        </p:txBody>
      </p:sp>
      <p:pic>
        <p:nvPicPr>
          <p:cNvPr id="7" name="Picture 6" descr="RedShi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52" y="1690986"/>
            <a:ext cx="832276" cy="832276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675814" y="2480591"/>
            <a:ext cx="2116668" cy="830997"/>
          </a:xfrm>
          <a:prstGeom prst="rect">
            <a:avLst/>
          </a:prstGeom>
        </p:spPr>
        <p:txBody>
          <a:bodyPr vert="horz" wrap="square" lIns="91438" tIns="45719" rIns="91438" bIns="45719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+mn-lt"/>
              </a:rPr>
              <a:t>Amazon </a:t>
            </a:r>
            <a:br>
              <a:rPr lang="en-US" sz="2400" b="1" dirty="0">
                <a:solidFill>
                  <a:schemeClr val="tx1"/>
                </a:solidFill>
                <a:latin typeface="+mn-lt"/>
              </a:rPr>
            </a:br>
            <a:r>
              <a:rPr lang="en-US" sz="2400" b="1" dirty="0">
                <a:solidFill>
                  <a:schemeClr val="tx1"/>
                </a:solidFill>
                <a:latin typeface="+mn-lt"/>
              </a:rPr>
              <a:t>Redshift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35247" y="894660"/>
            <a:ext cx="0" cy="3363098"/>
          </a:xfrm>
          <a:prstGeom prst="straightConnector1">
            <a:avLst/>
          </a:prstGeom>
          <a:ln w="9525" cmpd="sng">
            <a:solidFill>
              <a:srgbClr val="8A8C8E"/>
            </a:solidFill>
            <a:prstDash val="dash"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1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0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3853189" y="735223"/>
            <a:ext cx="1278534" cy="1048135"/>
            <a:chOff x="7853748" y="3040096"/>
            <a:chExt cx="858564" cy="680533"/>
          </a:xfrm>
        </p:grpSpPr>
        <p:grpSp>
          <p:nvGrpSpPr>
            <p:cNvPr id="123" name="Group 122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25" name="Rectangle 124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>
                  <a:defRPr/>
                </a:pPr>
                <a:endParaRPr lang="en-US" sz="1400" kern="0" dirty="0">
                  <a:solidFill>
                    <a:srgbClr val="FFFFFF">
                      <a:alpha val="99000"/>
                    </a:srgbClr>
                  </a:solidFill>
                  <a:latin typeface="Arial"/>
                </a:endParaRP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27" name="Group 126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33" name="Can 132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4" name="Can 133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35" name="Can 134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099">
                      <a:defRPr/>
                    </a:pPr>
                    <a:endParaRPr lang="en-US" sz="1400" kern="0" dirty="0" smtClean="0">
                      <a:solidFill>
                        <a:srgbClr val="FFFFFF">
                          <a:alpha val="99000"/>
                        </a:srgbClr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128" name="Rectangle 127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128GB RAM</a:t>
                  </a:r>
                </a:p>
              </p:txBody>
            </p:sp>
            <p:sp>
              <p:nvSpPr>
                <p:cNvPr id="129" name="Rectangle 128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16TB disk</a:t>
                  </a:r>
                </a:p>
              </p:txBody>
            </p:sp>
            <p:sp>
              <p:nvSpPr>
                <p:cNvPr id="130" name="Rectangle 129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endParaRPr lang="en-US" sz="400" kern="0" dirty="0" smtClean="0">
                    <a:solidFill>
                      <a:srgbClr val="FFFFFF">
                        <a:alpha val="99000"/>
                      </a:srgbClr>
                    </a:solidFill>
                    <a:latin typeface="Arial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endParaRPr lang="en-US" sz="400" kern="0" dirty="0" smtClean="0">
                    <a:solidFill>
                      <a:srgbClr val="FFFFFF">
                        <a:alpha val="99000"/>
                      </a:srgbClr>
                    </a:solidFill>
                    <a:latin typeface="Arial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 cores</a:t>
                  </a:r>
                </a:p>
              </p:txBody>
            </p:sp>
          </p:grpSp>
        </p:grpSp>
        <p:sp>
          <p:nvSpPr>
            <p:cNvPr id="124" name="Rectangle 123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>
                <a:defRPr/>
              </a:pPr>
              <a:r>
                <a:rPr lang="en-US" sz="1600" kern="0" dirty="0" smtClean="0">
                  <a:solidFill>
                    <a:srgbClr val="FFFFFF">
                      <a:alpha val="99000"/>
                    </a:srgbClr>
                  </a:solidFill>
                  <a:latin typeface="Arial"/>
                </a:rPr>
                <a:t>Leader Node</a:t>
              </a:r>
            </a:p>
          </p:txBody>
        </p:sp>
      </p:grpSp>
      <p:cxnSp>
        <p:nvCxnSpPr>
          <p:cNvPr id="49" name="Straight Arrow Connector 48"/>
          <p:cNvCxnSpPr/>
          <p:nvPr/>
        </p:nvCxnSpPr>
        <p:spPr>
          <a:xfrm flipV="1">
            <a:off x="4244835" y="3075821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0" name="Straight Arrow Connector 49"/>
          <p:cNvCxnSpPr/>
          <p:nvPr/>
        </p:nvCxnSpPr>
        <p:spPr>
          <a:xfrm>
            <a:off x="4811113" y="1927934"/>
            <a:ext cx="583381" cy="488786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1" name="Straight Arrow Connector 50"/>
          <p:cNvCxnSpPr/>
          <p:nvPr/>
        </p:nvCxnSpPr>
        <p:spPr>
          <a:xfrm flipV="1">
            <a:off x="3627943" y="1943060"/>
            <a:ext cx="413670" cy="4736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52" name="Group 51"/>
          <p:cNvGrpSpPr/>
          <p:nvPr/>
        </p:nvGrpSpPr>
        <p:grpSpPr>
          <a:xfrm>
            <a:off x="4859455" y="2602370"/>
            <a:ext cx="1278534" cy="1048135"/>
            <a:chOff x="7853748" y="3040096"/>
            <a:chExt cx="858564" cy="680533"/>
          </a:xfrm>
        </p:grpSpPr>
        <p:grpSp>
          <p:nvGrpSpPr>
            <p:cNvPr id="53" name="Group 52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55" name="Rectangle 54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63" name="Can 62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Can 63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Can 64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8" name="Rectangle 57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59" name="Rectangle 58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60" name="Rectangle 59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54" name="Rectangle 53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780605" y="2602370"/>
            <a:ext cx="1278534" cy="1048135"/>
            <a:chOff x="7853748" y="3040096"/>
            <a:chExt cx="858564" cy="680533"/>
          </a:xfrm>
        </p:grpSpPr>
        <p:grpSp>
          <p:nvGrpSpPr>
            <p:cNvPr id="67" name="Group 66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69" name="Rectangle 68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71" name="Group 70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81" name="Can 80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Can 81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Can 82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2" name="Rectangle 71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73" name="Rectangle 72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75" name="Rectangle 74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68" name="Rectangle 67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02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56206" y="502703"/>
            <a:ext cx="2282739" cy="1048135"/>
            <a:chOff x="4318406" y="2558924"/>
            <a:chExt cx="2282739" cy="1048135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41" name="Can 140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S1</a:t>
                  </a:r>
                </a:p>
              </p:txBody>
            </p:sp>
            <p:sp>
              <p:nvSpPr>
                <p:cNvPr id="142" name="Can 141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S2</a:t>
                  </a:r>
                </a:p>
              </p:txBody>
            </p:sp>
          </p:grpSp>
          <p:sp>
            <p:nvSpPr>
              <p:cNvPr id="136" name="Rectangle 13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5588406" y="502703"/>
            <a:ext cx="2282739" cy="1048135"/>
            <a:chOff x="4318406" y="2558924"/>
            <a:chExt cx="2282739" cy="1048135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30" name="Can 129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S3</a:t>
                  </a:r>
                </a:p>
              </p:txBody>
            </p:sp>
            <p:sp>
              <p:nvSpPr>
                <p:cNvPr id="131" name="Can 130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S4</a:t>
                  </a:r>
                </a:p>
              </p:txBody>
            </p:sp>
          </p:grpSp>
          <p:sp>
            <p:nvSpPr>
              <p:cNvPr id="126" name="Rectangle 12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32" name="Straight Arrow Connector 131"/>
          <p:cNvCxnSpPr/>
          <p:nvPr/>
        </p:nvCxnSpPr>
        <p:spPr>
          <a:xfrm>
            <a:off x="4508500" y="1117600"/>
            <a:ext cx="889000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3" name="Straight Arrow Connector 132"/>
          <p:cNvCxnSpPr/>
          <p:nvPr/>
        </p:nvCxnSpPr>
        <p:spPr>
          <a:xfrm flipV="1">
            <a:off x="3180957" y="138298"/>
            <a:ext cx="249314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4" name="Straight Arrow Connector 133"/>
          <p:cNvCxnSpPr/>
          <p:nvPr/>
        </p:nvCxnSpPr>
        <p:spPr>
          <a:xfrm>
            <a:off x="6334491" y="138298"/>
            <a:ext cx="256809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0920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Content Placeholder 3"/>
          <p:cNvGraphicFramePr>
            <a:graphicFrameLocks/>
          </p:cNvGraphicFramePr>
          <p:nvPr>
            <p:extLst/>
          </p:nvPr>
        </p:nvGraphicFramePr>
        <p:xfrm>
          <a:off x="4597401" y="1203630"/>
          <a:ext cx="3098801" cy="26479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71499"/>
                <a:gridCol w="825500"/>
                <a:gridCol w="635000"/>
                <a:gridCol w="1066802"/>
              </a:tblGrid>
              <a:tr h="2920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CardValue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Suit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Colour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Picture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Heart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Spade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Black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Diamond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rgbClr val="2B2A2A"/>
                          </a:solidFill>
                        </a:rPr>
                        <a:t>False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Diamond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Club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Black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6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Heart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Club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2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Black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2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True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13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Diamond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True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6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40" y="1543281"/>
            <a:ext cx="1289862" cy="182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3358" y="500256"/>
            <a:ext cx="274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2"/>
                </a:solidFill>
              </a:rPr>
              <a:t>PLAYING_CARDS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8902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107" y="2208052"/>
            <a:ext cx="560445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KEY</a:t>
            </a:r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107" y="2979853"/>
            <a:ext cx="73822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ALL </a:t>
            </a:r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8107" y="1406692"/>
            <a:ext cx="74838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EVEN</a:t>
            </a:r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615" y="597823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90" y="736631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16" y="868541"/>
            <a:ext cx="5397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" name="Picture 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89" y="1004224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3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344" y="1130559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026" y="1297461"/>
            <a:ext cx="5365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48" y="1428664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56" y="1551238"/>
            <a:ext cx="5365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830" y="1673812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" name="Picture 2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04" y="1790796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201" y="1935708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" name="Picture 5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378" y="2072736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3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331" y="2182748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72" y="2319514"/>
            <a:ext cx="5365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" name="Picture 2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92" y="2449124"/>
            <a:ext cx="5381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773" y="2589118"/>
            <a:ext cx="5365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4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59" y="2725884"/>
            <a:ext cx="5381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" name="Picture 4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98" y="2821294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" name="Picture 4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229" y="2944748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" name="Picture 19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992" y="3061628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" name="Picture 4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002" y="3164210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39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949" y="3267906"/>
            <a:ext cx="5397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2" name="Picture 1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872" y="3371045"/>
            <a:ext cx="5365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" name="Picture 43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78" y="3483483"/>
            <a:ext cx="538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4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545281" y="1835025"/>
            <a:ext cx="2282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29925"/>
                </a:solidFill>
              </a:rPr>
              <a:t>DISTSTYLE: EVEN</a:t>
            </a:r>
            <a:endParaRPr lang="en-US" sz="2800" dirty="0">
              <a:solidFill>
                <a:srgbClr val="F2992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71759" y="1129941"/>
            <a:ext cx="6056441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nl-NL" sz="1600" dirty="0" smtClean="0"/>
              <a:t>CREATE TABLE PLAYING_CARDS (                                            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CARD_VALUE		SMALLINT,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NAME				CHAR(5),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SUIT	 			CHAR(7) ,	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COLOUR 			CHAR(5),	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PICTURE			BOOLEAN)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DISTSTYLE EVEN;</a:t>
            </a: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726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92706" y="540803"/>
            <a:ext cx="2282739" cy="1048135"/>
            <a:chOff x="4318406" y="2558924"/>
            <a:chExt cx="2282739" cy="1048135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41" name="Can 140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S1</a:t>
                  </a:r>
                </a:p>
              </p:txBody>
            </p:sp>
            <p:sp>
              <p:nvSpPr>
                <p:cNvPr id="142" name="Can 141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S2</a:t>
                  </a:r>
                </a:p>
              </p:txBody>
            </p:sp>
          </p:grpSp>
          <p:sp>
            <p:nvSpPr>
              <p:cNvPr id="136" name="Rectangle 13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5524906" y="540803"/>
            <a:ext cx="2282739" cy="1048135"/>
            <a:chOff x="4318406" y="2558924"/>
            <a:chExt cx="2282739" cy="1048135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30" name="Can 129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S3</a:t>
                  </a:r>
                </a:p>
              </p:txBody>
            </p:sp>
            <p:sp>
              <p:nvSpPr>
                <p:cNvPr id="131" name="Can 130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S4</a:t>
                  </a:r>
                </a:p>
              </p:txBody>
            </p:sp>
          </p:grpSp>
          <p:sp>
            <p:nvSpPr>
              <p:cNvPr id="126" name="Rectangle 12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835053" y="1801356"/>
            <a:ext cx="539750" cy="2283827"/>
            <a:chOff x="5835053" y="1641429"/>
            <a:chExt cx="539750" cy="2283827"/>
          </a:xfrm>
        </p:grpSpPr>
        <p:pic>
          <p:nvPicPr>
            <p:cNvPr id="4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053" y="1641429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3" name="Picture 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053" y="194579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4" name="Picture 4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053" y="2250159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5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053" y="255452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6" name="Picture 3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053" y="2858889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7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053" y="3163256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187772" y="1801356"/>
            <a:ext cx="539750" cy="2316677"/>
            <a:chOff x="2187772" y="1498631"/>
            <a:chExt cx="539750" cy="2316677"/>
          </a:xfrm>
        </p:grpSpPr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772" y="1498631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6" name="Picture 2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772" y="1809566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7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772" y="2120501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5" name="Picture 4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772" y="243143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4" name="Picture 1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772" y="2742371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3" name="Picture 3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772" y="3053308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338528" y="1801356"/>
            <a:ext cx="538163" cy="2341720"/>
            <a:chOff x="3338528" y="1496556"/>
            <a:chExt cx="538163" cy="2341720"/>
          </a:xfrm>
        </p:grpSpPr>
        <p:pic>
          <p:nvPicPr>
            <p:cNvPr id="62" name="Picture 4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8528" y="149655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8" name="Picture 4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8528" y="1812500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9" name="Picture 4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8528" y="212844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0" name="Picture 4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8528" y="244438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1" name="Picture 19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8528" y="2760332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4" name="Picture 33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8528" y="307627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7034313" y="1801356"/>
            <a:ext cx="538163" cy="2276407"/>
            <a:chOff x="7034313" y="1627982"/>
            <a:chExt cx="538163" cy="2276407"/>
          </a:xfrm>
        </p:grpSpPr>
        <p:pic>
          <p:nvPicPr>
            <p:cNvPr id="49" name="Picture 28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313" y="1627982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0" name="Picture 49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313" y="1915623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1" name="Picture 26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313" y="220326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313" y="2490905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3" name="Picture 51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313" y="277854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313" y="3142389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cxnSp>
        <p:nvCxnSpPr>
          <p:cNvPr id="79" name="Straight Arrow Connector 78"/>
          <p:cNvCxnSpPr/>
          <p:nvPr/>
        </p:nvCxnSpPr>
        <p:spPr>
          <a:xfrm>
            <a:off x="4508500" y="1117600"/>
            <a:ext cx="889000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" name="Straight Arrow Connector 79"/>
          <p:cNvCxnSpPr/>
          <p:nvPr/>
        </p:nvCxnSpPr>
        <p:spPr>
          <a:xfrm flipV="1">
            <a:off x="3180957" y="138298"/>
            <a:ext cx="249314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Arrow Connector 80"/>
          <p:cNvCxnSpPr/>
          <p:nvPr/>
        </p:nvCxnSpPr>
        <p:spPr>
          <a:xfrm>
            <a:off x="6334491" y="138298"/>
            <a:ext cx="256809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2" name="TextBox 81"/>
          <p:cNvSpPr txBox="1"/>
          <p:nvPr/>
        </p:nvSpPr>
        <p:spPr>
          <a:xfrm>
            <a:off x="2775272" y="4450239"/>
            <a:ext cx="638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PLAYING_CARDS </a:t>
            </a:r>
            <a:r>
              <a:rPr lang="en-US" dirty="0" smtClean="0"/>
              <a:t> DISTSTYLE:EVEN</a:t>
            </a:r>
          </a:p>
        </p:txBody>
      </p:sp>
    </p:spTree>
    <p:extLst>
      <p:ext uri="{BB962C8B-B14F-4D97-AF65-F5344CB8AC3E}">
        <p14:creationId xmlns:p14="http://schemas.microsoft.com/office/powerpoint/2010/main" val="9555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545281" y="1895182"/>
            <a:ext cx="2282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29925"/>
                </a:solidFill>
              </a:rPr>
              <a:t>DISTSTYLE: KEY</a:t>
            </a:r>
            <a:endParaRPr lang="en-US" sz="2800" dirty="0">
              <a:solidFill>
                <a:srgbClr val="F2992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71759" y="1129941"/>
            <a:ext cx="6056441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nl-NL" sz="1600" dirty="0" smtClean="0"/>
              <a:t>CREATE TABLE PLAYING_CARDS (                                            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CARD_VALUE		SMALLINT,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NAME				CHAR(5),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SUIT			 	CHAR(7) ,	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COLOUR 			CHAR(5),	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PICTURE			BOOLEAN)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DISTKEY (CARD_VALUE);</a:t>
            </a: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03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3860800" y="1866900"/>
            <a:ext cx="1587500" cy="12954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Hash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Function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32107" y="4281182"/>
            <a:ext cx="74838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lvl="1"/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DISTSTYLE KEY</a:t>
            </a:r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565900" y="2113558"/>
            <a:ext cx="2006600" cy="6858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SLICE NUMBER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41415" y="2171700"/>
            <a:ext cx="2006600" cy="6858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DISTRIBUTION</a:t>
            </a:r>
          </a:p>
          <a:p>
            <a:pPr algn="ctr"/>
            <a:r>
              <a:rPr lang="en-US" dirty="0"/>
              <a:t>COLUMN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70200" y="2494558"/>
            <a:ext cx="889000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Straight Arrow Connector 20"/>
          <p:cNvCxnSpPr/>
          <p:nvPr/>
        </p:nvCxnSpPr>
        <p:spPr>
          <a:xfrm>
            <a:off x="5549900" y="2494558"/>
            <a:ext cx="889000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none" w="sm" len="sm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2145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5172381" y="1808758"/>
            <a:ext cx="1587500" cy="12954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"/>
              </a:rPr>
              <a:t>Hash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Calibri"/>
              </a:rPr>
              <a:t>Function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Magnetic Disk 80"/>
          <p:cNvSpPr/>
          <p:nvPr/>
        </p:nvSpPr>
        <p:spPr bwMode="auto">
          <a:xfrm>
            <a:off x="7717341" y="262601"/>
            <a:ext cx="775752" cy="938894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6" tIns="34293" rIns="68586" bIns="34293" numCol="1" rtlCol="0" anchor="ctr" anchorCtr="0" compatLnSpc="1">
            <a:prstTxWarp prst="textNoShape">
              <a:avLst/>
            </a:prstTxWarp>
          </a:bodyPr>
          <a:lstStyle/>
          <a:p>
            <a:pPr algn="ctr" defTabSz="685666"/>
            <a:r>
              <a:rPr lang="en-US" sz="1700" dirty="0" smtClean="0">
                <a:solidFill>
                  <a:prstClr val="black">
                    <a:alpha val="99000"/>
                  </a:prstClr>
                </a:solidFill>
                <a:latin typeface="Calibri"/>
              </a:rPr>
              <a:t>1</a:t>
            </a:r>
            <a:endParaRPr lang="en-US" sz="1700" dirty="0">
              <a:solidFill>
                <a:prstClr val="black">
                  <a:alpha val="99000"/>
                </a:prstClr>
              </a:solidFill>
              <a:latin typeface="Calibri"/>
            </a:endParaRPr>
          </a:p>
        </p:txBody>
      </p:sp>
      <p:sp>
        <p:nvSpPr>
          <p:cNvPr id="82" name="Magnetic Disk 81"/>
          <p:cNvSpPr/>
          <p:nvPr/>
        </p:nvSpPr>
        <p:spPr bwMode="auto">
          <a:xfrm>
            <a:off x="7717341" y="1507201"/>
            <a:ext cx="775752" cy="938894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6" tIns="34293" rIns="68586" bIns="34293" numCol="1" rtlCol="0" anchor="ctr" anchorCtr="0" compatLnSpc="1">
            <a:prstTxWarp prst="textNoShape">
              <a:avLst/>
            </a:prstTxWarp>
          </a:bodyPr>
          <a:lstStyle/>
          <a:p>
            <a:pPr algn="ctr" defTabSz="685666"/>
            <a:r>
              <a:rPr lang="en-US" sz="1700" dirty="0">
                <a:solidFill>
                  <a:prstClr val="black">
                    <a:alpha val="99000"/>
                  </a:prstClr>
                </a:solidFill>
                <a:latin typeface="Calibri"/>
              </a:rPr>
              <a:t>2</a:t>
            </a:r>
          </a:p>
        </p:txBody>
      </p:sp>
      <p:sp>
        <p:nvSpPr>
          <p:cNvPr id="83" name="Magnetic Disk 82"/>
          <p:cNvSpPr/>
          <p:nvPr/>
        </p:nvSpPr>
        <p:spPr bwMode="auto">
          <a:xfrm>
            <a:off x="7717341" y="2751801"/>
            <a:ext cx="775752" cy="938894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6" tIns="34293" rIns="68586" bIns="34293" numCol="1" rtlCol="0" anchor="ctr" anchorCtr="0" compatLnSpc="1">
            <a:prstTxWarp prst="textNoShape">
              <a:avLst/>
            </a:prstTxWarp>
          </a:bodyPr>
          <a:lstStyle/>
          <a:p>
            <a:pPr algn="ctr" defTabSz="685666"/>
            <a:r>
              <a:rPr lang="en-US" sz="1700" dirty="0">
                <a:solidFill>
                  <a:prstClr val="black">
                    <a:alpha val="99000"/>
                  </a:prstClr>
                </a:solidFill>
                <a:latin typeface="Calibri"/>
              </a:rPr>
              <a:t>3</a:t>
            </a:r>
          </a:p>
        </p:txBody>
      </p:sp>
      <p:sp>
        <p:nvSpPr>
          <p:cNvPr id="84" name="Magnetic Disk 83"/>
          <p:cNvSpPr/>
          <p:nvPr/>
        </p:nvSpPr>
        <p:spPr bwMode="auto">
          <a:xfrm>
            <a:off x="7717341" y="3996401"/>
            <a:ext cx="775752" cy="938894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6" tIns="34293" rIns="68586" bIns="34293" numCol="1" rtlCol="0" anchor="ctr" anchorCtr="0" compatLnSpc="1">
            <a:prstTxWarp prst="textNoShape">
              <a:avLst/>
            </a:prstTxWarp>
          </a:bodyPr>
          <a:lstStyle/>
          <a:p>
            <a:pPr algn="ctr" defTabSz="685666"/>
            <a:r>
              <a:rPr lang="en-US" sz="1700" dirty="0">
                <a:solidFill>
                  <a:prstClr val="black">
                    <a:alpha val="99000"/>
                  </a:prstClr>
                </a:solidFill>
                <a:latin typeface="Calibri"/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32107" y="4441202"/>
            <a:ext cx="326582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lvl="1"/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DISTSTYLE KEY</a:t>
            </a:r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/>
          </p:nvPr>
        </p:nvGraphicFramePr>
        <p:xfrm>
          <a:off x="670969" y="1341016"/>
          <a:ext cx="3098801" cy="26479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71499"/>
                <a:gridCol w="825500"/>
                <a:gridCol w="635000"/>
                <a:gridCol w="1066802"/>
              </a:tblGrid>
              <a:tr h="29208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Card</a:t>
                      </a:r>
                    </a:p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Value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Suit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Colour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Picture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Heart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Spade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Black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Diamond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rgbClr val="2B2A2A"/>
                          </a:solidFill>
                        </a:rPr>
                        <a:t>False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Diamond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Club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Black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6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Heart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Club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2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Black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2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True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13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Diamond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True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70969" y="1341016"/>
            <a:ext cx="572979" cy="2647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24437" y="2456458"/>
            <a:ext cx="517463" cy="8688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non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" name="Straight Arrow Connector 15"/>
          <p:cNvCxnSpPr/>
          <p:nvPr/>
        </p:nvCxnSpPr>
        <p:spPr>
          <a:xfrm flipV="1">
            <a:off x="6515314" y="896396"/>
            <a:ext cx="964986" cy="886654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non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Straight Arrow Connector 17"/>
          <p:cNvCxnSpPr/>
          <p:nvPr/>
        </p:nvCxnSpPr>
        <p:spPr>
          <a:xfrm flipV="1">
            <a:off x="6823871" y="2067831"/>
            <a:ext cx="656429" cy="279998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non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/>
          <p:cNvCxnSpPr/>
          <p:nvPr/>
        </p:nvCxnSpPr>
        <p:spPr>
          <a:xfrm>
            <a:off x="6823870" y="2726093"/>
            <a:ext cx="716322" cy="44841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non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/>
          <p:cNvCxnSpPr/>
          <p:nvPr/>
        </p:nvCxnSpPr>
        <p:spPr>
          <a:xfrm>
            <a:off x="6550676" y="3130652"/>
            <a:ext cx="989516" cy="1220878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non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030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 vs OLAP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31174"/>
              </p:ext>
            </p:extLst>
          </p:nvPr>
        </p:nvGraphicFramePr>
        <p:xfrm>
          <a:off x="336550" y="1084261"/>
          <a:ext cx="8299450" cy="3398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609"/>
                <a:gridCol w="3661522"/>
                <a:gridCol w="3173319"/>
              </a:tblGrid>
              <a:tr h="3957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OLTP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OLAP</a:t>
                      </a:r>
                      <a:endParaRPr lang="en-US" dirty="0"/>
                    </a:p>
                  </a:txBody>
                  <a:tcPr/>
                </a:tc>
              </a:tr>
              <a:tr h="395718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Source</a:t>
                      </a:r>
                      <a:r>
                        <a:rPr lang="zh-CN" alt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of</a:t>
                      </a:r>
                      <a:r>
                        <a:rPr lang="zh-CN" alt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data</a:t>
                      </a:r>
                      <a:endParaRPr lang="en-US" sz="14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Operational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data;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usually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the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origin.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Log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files;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OLTP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databases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5292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Purpose</a:t>
                      </a:r>
                      <a:r>
                        <a:rPr lang="zh-CN" alt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of</a:t>
                      </a:r>
                      <a:r>
                        <a:rPr lang="zh-CN" alt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data</a:t>
                      </a:r>
                      <a:endParaRPr lang="en-US" sz="14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Control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and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run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fundamental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business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tasks.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Help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with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planning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,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problem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solving,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and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decision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making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95718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Loading</a:t>
                      </a:r>
                      <a:r>
                        <a:rPr lang="zh-CN" alt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data</a:t>
                      </a:r>
                      <a:endParaRPr lang="en-US" sz="14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Short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and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fast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inserts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or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updates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Batch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jobs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5292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Queries</a:t>
                      </a:r>
                      <a:endParaRPr lang="en-US" sz="14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Simple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queries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returning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relatively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few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rows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Complex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queries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involving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aggregation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5292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Schema</a:t>
                      </a:r>
                      <a:r>
                        <a:rPr lang="zh-CN" alt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design</a:t>
                      </a:r>
                      <a:endParaRPr lang="en-US" sz="14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Highly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normalized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with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many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tables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Typically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de-normalized.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Star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schema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5292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Backup</a:t>
                      </a:r>
                      <a:r>
                        <a:rPr lang="zh-CN" alt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and</a:t>
                      </a:r>
                      <a:r>
                        <a:rPr lang="zh-CN" altLang="en-US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recovery</a:t>
                      </a:r>
                      <a:endParaRPr lang="en-US" sz="1400" b="1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Backups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very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important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and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</a:t>
                      </a:r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ata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loss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is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critical.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Can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simply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re-load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the</a:t>
                      </a:r>
                      <a:r>
                        <a:rPr lang="zh-CN" altLang="en-US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data</a:t>
                      </a:r>
                      <a:endParaRPr lang="en-US" sz="14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04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92706" y="540803"/>
            <a:ext cx="2282739" cy="1048135"/>
            <a:chOff x="4318406" y="2558924"/>
            <a:chExt cx="2282739" cy="1048135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41" name="Can 140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S1</a:t>
                  </a:r>
                </a:p>
              </p:txBody>
            </p:sp>
            <p:sp>
              <p:nvSpPr>
                <p:cNvPr id="142" name="Can 141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S2</a:t>
                  </a:r>
                </a:p>
              </p:txBody>
            </p:sp>
          </p:grpSp>
          <p:sp>
            <p:nvSpPr>
              <p:cNvPr id="136" name="Rectangle 13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5524906" y="540803"/>
            <a:ext cx="2282739" cy="1048135"/>
            <a:chOff x="4318406" y="2558924"/>
            <a:chExt cx="2282739" cy="1048135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30" name="Can 129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S3</a:t>
                  </a:r>
                </a:p>
              </p:txBody>
            </p:sp>
            <p:sp>
              <p:nvSpPr>
                <p:cNvPr id="131" name="Can 130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S4</a:t>
                  </a:r>
                </a:p>
              </p:txBody>
            </p:sp>
          </p:grpSp>
          <p:sp>
            <p:nvSpPr>
              <p:cNvPr id="126" name="Rectangle 12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9" name="Straight Arrow Connector 78"/>
          <p:cNvCxnSpPr/>
          <p:nvPr/>
        </p:nvCxnSpPr>
        <p:spPr>
          <a:xfrm>
            <a:off x="4508500" y="1117600"/>
            <a:ext cx="889000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" name="Straight Arrow Connector 79"/>
          <p:cNvCxnSpPr/>
          <p:nvPr/>
        </p:nvCxnSpPr>
        <p:spPr>
          <a:xfrm flipV="1">
            <a:off x="3180957" y="138298"/>
            <a:ext cx="249314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Arrow Connector 80"/>
          <p:cNvCxnSpPr/>
          <p:nvPr/>
        </p:nvCxnSpPr>
        <p:spPr>
          <a:xfrm>
            <a:off x="6334491" y="138298"/>
            <a:ext cx="256809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6" name="Group 15"/>
          <p:cNvGrpSpPr/>
          <p:nvPr/>
        </p:nvGrpSpPr>
        <p:grpSpPr>
          <a:xfrm>
            <a:off x="5825297" y="1801356"/>
            <a:ext cx="538163" cy="2036904"/>
            <a:chOff x="5825297" y="1801356"/>
            <a:chExt cx="538163" cy="2036904"/>
          </a:xfrm>
        </p:grpSpPr>
        <p:pic>
          <p:nvPicPr>
            <p:cNvPr id="4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297" y="180135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9" name="Picture 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297" y="2120082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5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297" y="243880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7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297" y="2757534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1" name="Picture 1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297" y="307626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3328773" y="1801356"/>
            <a:ext cx="538163" cy="2279729"/>
            <a:chOff x="3328773" y="1801356"/>
            <a:chExt cx="538163" cy="2279729"/>
          </a:xfrm>
        </p:grpSpPr>
        <p:pic>
          <p:nvPicPr>
            <p:cNvPr id="62" name="Picture 4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180135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8" name="Picture 4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2104902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9" name="Picture 4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240844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4" name="Picture 3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271199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6" name="Picture 2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3015540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3" name="Picture 3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3319085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2186184" y="1801356"/>
            <a:ext cx="538163" cy="2285189"/>
            <a:chOff x="2186184" y="1801356"/>
            <a:chExt cx="538163" cy="2285189"/>
          </a:xfrm>
        </p:grpSpPr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1801356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210599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0" name="Picture 48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2410632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5" name="Picture 43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271527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4" name="Picture 16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3019908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3324545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7022970" y="1810338"/>
            <a:ext cx="539750" cy="2551966"/>
            <a:chOff x="7022970" y="1810338"/>
            <a:chExt cx="539750" cy="2551966"/>
          </a:xfrm>
        </p:grpSpPr>
        <p:pic>
          <p:nvPicPr>
            <p:cNvPr id="46" name="Picture 36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181033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0" name="Picture 49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210866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1" name="Picture 26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240699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7" name="Picture 10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2705322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3" name="Picture 5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300365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4" name="Picture 43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3301978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3" name="Picture 39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3600304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2012187" y="2062415"/>
            <a:ext cx="405389" cy="1186173"/>
            <a:chOff x="2012187" y="2062415"/>
            <a:chExt cx="405389" cy="1186173"/>
          </a:xfrm>
        </p:grpSpPr>
        <p:sp>
          <p:nvSpPr>
            <p:cNvPr id="10" name="Oval 9"/>
            <p:cNvSpPr/>
            <p:nvPr/>
          </p:nvSpPr>
          <p:spPr>
            <a:xfrm>
              <a:off x="2036244" y="2062415"/>
              <a:ext cx="381332" cy="298328"/>
            </a:xfrm>
            <a:prstGeom prst="ellipse">
              <a:avLst/>
            </a:prstGeom>
            <a:noFill/>
            <a:ln w="15875">
              <a:solidFill>
                <a:srgbClr val="92D05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012187" y="2950260"/>
              <a:ext cx="381332" cy="298328"/>
            </a:xfrm>
            <a:prstGeom prst="ellipse">
              <a:avLst/>
            </a:prstGeom>
            <a:noFill/>
            <a:ln w="15875">
              <a:solidFill>
                <a:srgbClr val="92D05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Oval 75"/>
          <p:cNvSpPr/>
          <p:nvPr/>
        </p:nvSpPr>
        <p:spPr>
          <a:xfrm>
            <a:off x="3180957" y="2369391"/>
            <a:ext cx="360265" cy="646147"/>
          </a:xfrm>
          <a:prstGeom prst="ellipse">
            <a:avLst/>
          </a:prstGeom>
          <a:noFill/>
          <a:ln w="15875">
            <a:solidFill>
              <a:srgbClr val="92D05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712252" y="2070138"/>
            <a:ext cx="339413" cy="1037161"/>
          </a:xfrm>
          <a:prstGeom prst="ellipse">
            <a:avLst/>
          </a:prstGeom>
          <a:noFill/>
          <a:ln w="15875">
            <a:solidFill>
              <a:srgbClr val="92D05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858232" y="2377704"/>
            <a:ext cx="356039" cy="1424955"/>
            <a:chOff x="6858232" y="2377704"/>
            <a:chExt cx="356039" cy="1424955"/>
          </a:xfrm>
        </p:grpSpPr>
        <p:sp>
          <p:nvSpPr>
            <p:cNvPr id="83" name="Oval 82"/>
            <p:cNvSpPr/>
            <p:nvPr/>
          </p:nvSpPr>
          <p:spPr>
            <a:xfrm>
              <a:off x="6874858" y="2377704"/>
              <a:ext cx="339413" cy="224308"/>
            </a:xfrm>
            <a:prstGeom prst="ellipse">
              <a:avLst/>
            </a:prstGeom>
            <a:noFill/>
            <a:ln w="15875">
              <a:solidFill>
                <a:srgbClr val="92D05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858232" y="3578351"/>
              <a:ext cx="339413" cy="224308"/>
            </a:xfrm>
            <a:prstGeom prst="ellipse">
              <a:avLst/>
            </a:prstGeom>
            <a:noFill/>
            <a:ln w="15875">
              <a:solidFill>
                <a:srgbClr val="92D05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857220" y="4561751"/>
            <a:ext cx="638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PLAYING_CARDS</a:t>
            </a:r>
            <a:r>
              <a:rPr lang="en-US" dirty="0" smtClean="0"/>
              <a:t> DISTKEY: CARD_VALUE</a:t>
            </a:r>
          </a:p>
        </p:txBody>
      </p:sp>
    </p:spTree>
    <p:extLst>
      <p:ext uri="{BB962C8B-B14F-4D97-AF65-F5344CB8AC3E}">
        <p14:creationId xmlns:p14="http://schemas.microsoft.com/office/powerpoint/2010/main" val="29507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2" grpId="0" animBg="1"/>
      <p:bldP spid="8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92706" y="540803"/>
            <a:ext cx="2282739" cy="1048135"/>
            <a:chOff x="4318406" y="2558924"/>
            <a:chExt cx="2282739" cy="1048135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41" name="Can 140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S1</a:t>
                  </a:r>
                </a:p>
              </p:txBody>
            </p:sp>
            <p:sp>
              <p:nvSpPr>
                <p:cNvPr id="142" name="Can 141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S2</a:t>
                  </a:r>
                </a:p>
              </p:txBody>
            </p:sp>
          </p:grpSp>
          <p:sp>
            <p:nvSpPr>
              <p:cNvPr id="136" name="Rectangle 13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5524906" y="540803"/>
            <a:ext cx="2282739" cy="1048135"/>
            <a:chOff x="4318406" y="2558924"/>
            <a:chExt cx="2282739" cy="1048135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30" name="Can 129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S3</a:t>
                  </a:r>
                </a:p>
              </p:txBody>
            </p:sp>
            <p:sp>
              <p:nvSpPr>
                <p:cNvPr id="131" name="Can 130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S4</a:t>
                  </a:r>
                </a:p>
              </p:txBody>
            </p:sp>
          </p:grpSp>
          <p:sp>
            <p:nvSpPr>
              <p:cNvPr id="126" name="Rectangle 12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9" name="Straight Arrow Connector 78"/>
          <p:cNvCxnSpPr/>
          <p:nvPr/>
        </p:nvCxnSpPr>
        <p:spPr>
          <a:xfrm>
            <a:off x="4508500" y="1117600"/>
            <a:ext cx="889000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0" name="Straight Arrow Connector 79"/>
          <p:cNvCxnSpPr/>
          <p:nvPr/>
        </p:nvCxnSpPr>
        <p:spPr>
          <a:xfrm flipV="1">
            <a:off x="3180957" y="138298"/>
            <a:ext cx="249314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Arrow Connector 80"/>
          <p:cNvCxnSpPr/>
          <p:nvPr/>
        </p:nvCxnSpPr>
        <p:spPr>
          <a:xfrm>
            <a:off x="6334491" y="138298"/>
            <a:ext cx="256809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4" name="Group 3"/>
          <p:cNvGrpSpPr/>
          <p:nvPr/>
        </p:nvGrpSpPr>
        <p:grpSpPr>
          <a:xfrm>
            <a:off x="7022970" y="1810338"/>
            <a:ext cx="539750" cy="3229311"/>
            <a:chOff x="7022970" y="1810338"/>
            <a:chExt cx="539750" cy="3229311"/>
          </a:xfrm>
        </p:grpSpPr>
        <p:pic>
          <p:nvPicPr>
            <p:cNvPr id="46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181033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0" name="Picture 4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2034639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1" name="Picture 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225894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9" name="Picture 2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2483241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3" name="Picture 3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2707542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7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2931843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1" name="Picture 1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315614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8" name="Picture 4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3380445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4" name="Picture 3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360474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6" name="Picture 2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3829047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3" name="Picture 3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405334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4" name="Picture 1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4277649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2165317" y="1801356"/>
            <a:ext cx="539750" cy="3248174"/>
            <a:chOff x="2165317" y="1801356"/>
            <a:chExt cx="539750" cy="3248174"/>
          </a:xfrm>
        </p:grpSpPr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1801356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2027372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0" name="Picture 4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225338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5" name="Picture 43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247940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270542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7" name="Picture 1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2931436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3" name="Picture 5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3157452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4" name="Picture 43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3383468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9" name="Picture 46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360948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2" name="Picture 6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383550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5" name="Picture 41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406151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2" name="Picture 44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317" y="428753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66" name="TextBox 65"/>
          <p:cNvSpPr txBox="1"/>
          <p:nvPr/>
        </p:nvSpPr>
        <p:spPr>
          <a:xfrm>
            <a:off x="3023234" y="4515739"/>
            <a:ext cx="6388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PLAYING_CARDS</a:t>
            </a:r>
            <a:r>
              <a:rPr lang="en-US" sz="1400" dirty="0" smtClean="0"/>
              <a:t> DISTKEY: COLOUR</a:t>
            </a:r>
          </a:p>
        </p:txBody>
      </p:sp>
    </p:spTree>
    <p:extLst>
      <p:ext uri="{BB962C8B-B14F-4D97-AF65-F5344CB8AC3E}">
        <p14:creationId xmlns:p14="http://schemas.microsoft.com/office/powerpoint/2010/main" val="7306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Content Placeholder 3"/>
          <p:cNvGraphicFramePr>
            <a:graphicFrameLocks/>
          </p:cNvGraphicFramePr>
          <p:nvPr>
            <p:extLst/>
          </p:nvPr>
        </p:nvGraphicFramePr>
        <p:xfrm>
          <a:off x="4597401" y="1203630"/>
          <a:ext cx="3872230" cy="26479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94710"/>
                <a:gridCol w="722904"/>
                <a:gridCol w="783697"/>
                <a:gridCol w="1005108"/>
                <a:gridCol w="765811"/>
              </a:tblGrid>
              <a:tr h="2920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Card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Value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English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Spanish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Portuguese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German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Ace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As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Az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Ass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Two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Dos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Dois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Zwei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Three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Tres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Treis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Drei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Four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Quatro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Quatro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Vier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Five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Cinco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Cinco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Funf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6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Six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Seis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Seis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Sechs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Queen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Reina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2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err="1" smtClean="0">
                          <a:solidFill>
                            <a:srgbClr val="2B2A2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Rainha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2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Ober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13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King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Rey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Rei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 smtClean="0">
                          <a:solidFill>
                            <a:srgbClr val="2B2A2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König</a:t>
                      </a:r>
                      <a:endParaRPr lang="en-US" sz="1200" i="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71178" y="579022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CARD_NAMES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117844" y="1614408"/>
            <a:ext cx="1289862" cy="1826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2B2A2A"/>
                </a:solidFill>
              </a:rPr>
              <a:t>6</a:t>
            </a:r>
          </a:p>
          <a:p>
            <a:pPr algn="ctr"/>
            <a:endParaRPr lang="en-US" dirty="0">
              <a:solidFill>
                <a:srgbClr val="2B2A2A"/>
              </a:solidFill>
            </a:endParaRPr>
          </a:p>
          <a:p>
            <a:pPr algn="ctr"/>
            <a:r>
              <a:rPr lang="en-US" sz="1400" dirty="0" smtClean="0">
                <a:solidFill>
                  <a:srgbClr val="2B2A2A"/>
                </a:solidFill>
              </a:rPr>
              <a:t>English</a:t>
            </a:r>
          </a:p>
          <a:p>
            <a:pPr algn="ctr"/>
            <a:r>
              <a:rPr lang="en-US" sz="1400" dirty="0" smtClean="0">
                <a:solidFill>
                  <a:srgbClr val="2B2A2A"/>
                </a:solidFill>
              </a:rPr>
              <a:t>Spanish</a:t>
            </a:r>
          </a:p>
          <a:p>
            <a:pPr algn="ctr"/>
            <a:r>
              <a:rPr lang="en-US" sz="1400" dirty="0" smtClean="0">
                <a:solidFill>
                  <a:srgbClr val="2B2A2A"/>
                </a:solidFill>
              </a:rPr>
              <a:t>Portuguese</a:t>
            </a:r>
          </a:p>
          <a:p>
            <a:pPr algn="ctr"/>
            <a:r>
              <a:rPr lang="en-US" sz="1400" dirty="0" smtClean="0">
                <a:solidFill>
                  <a:srgbClr val="2B2A2A"/>
                </a:solidFill>
              </a:rPr>
              <a:t>German</a:t>
            </a:r>
            <a:endParaRPr lang="en-US" sz="1400" dirty="0">
              <a:solidFill>
                <a:srgbClr val="2B2A2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4076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Content Placeholder 3"/>
          <p:cNvGraphicFramePr>
            <a:graphicFrameLocks/>
          </p:cNvGraphicFramePr>
          <p:nvPr>
            <p:extLst/>
          </p:nvPr>
        </p:nvGraphicFramePr>
        <p:xfrm>
          <a:off x="4698691" y="895020"/>
          <a:ext cx="3872230" cy="26479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94710"/>
                <a:gridCol w="722904"/>
                <a:gridCol w="783697"/>
                <a:gridCol w="1005108"/>
                <a:gridCol w="765811"/>
              </a:tblGrid>
              <a:tr h="2920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Card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Value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English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Name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Spanish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Name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Portuguese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Name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German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Name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Ace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As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Az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Ass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Two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Dos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Dois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Zwei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Three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Tres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Treis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rgbClr val="2B2A2A"/>
                          </a:solidFill>
                        </a:rPr>
                        <a:t>Drei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Four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Quatro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Quatro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Vier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Five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Cinco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Cinco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Funf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6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Six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Seis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Seis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Sechs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Queen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Reina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2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err="1" smtClean="0">
                          <a:solidFill>
                            <a:srgbClr val="2B2A2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Rainha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2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Ober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13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King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Rey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Rei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 smtClean="0">
                          <a:solidFill>
                            <a:srgbClr val="2B2A2A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König</a:t>
                      </a:r>
                      <a:endParaRPr lang="en-US" sz="1200" i="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7728" y="261620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CARD_NAMES</a:t>
            </a:r>
            <a:endParaRPr lang="en-US" sz="2400" dirty="0">
              <a:solidFill>
                <a:schemeClr val="accent2"/>
              </a:solidFill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1127136" y="895020"/>
          <a:ext cx="3098801" cy="26479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71499"/>
                <a:gridCol w="825500"/>
                <a:gridCol w="635000"/>
                <a:gridCol w="1066802"/>
              </a:tblGrid>
              <a:tr h="29208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CardValue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Suit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2B2A2A"/>
                          </a:solidFill>
                        </a:rPr>
                        <a:t>Colour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Picture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Heart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Spade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Black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Diamond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solidFill>
                            <a:srgbClr val="2B2A2A"/>
                          </a:solidFill>
                        </a:rPr>
                        <a:t>False</a:t>
                      </a:r>
                      <a:endParaRPr lang="en-US" sz="1200" dirty="0" smtClean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Diamond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Club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Black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6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Heart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False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Club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2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Black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3327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True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13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Diamond</a:t>
                      </a:r>
                      <a:endParaRPr lang="en-US" sz="1200" dirty="0">
                        <a:solidFill>
                          <a:srgbClr val="2B2A2A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Red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2B2A2A"/>
                          </a:solidFill>
                        </a:rPr>
                        <a:t>True</a:t>
                      </a: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85599" y="261619"/>
            <a:ext cx="274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PLAYING_CARDS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386" y="3851823"/>
            <a:ext cx="795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SELECT SPANISH_NAME from </a:t>
            </a:r>
            <a:r>
              <a:rPr lang="en-US" dirty="0">
                <a:solidFill>
                  <a:schemeClr val="accent2"/>
                </a:solidFill>
              </a:rPr>
              <a:t>CARD_NAMES </a:t>
            </a:r>
            <a:r>
              <a:rPr lang="en-US" dirty="0" smtClean="0">
                <a:solidFill>
                  <a:schemeClr val="accent2"/>
                </a:solidFill>
              </a:rPr>
              <a:t>, PLAYING_CARDS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WHERE PICTURE is TRUE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AND PLAYING_CARDS.CARD_VALUE = CARD_NAMES.CARD_VALUE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12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92706" y="540803"/>
            <a:ext cx="2825548" cy="1048135"/>
            <a:chOff x="4318406" y="2558924"/>
            <a:chExt cx="2282739" cy="1048135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41" name="Can 140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S1</a:t>
                  </a:r>
                </a:p>
              </p:txBody>
            </p:sp>
            <p:sp>
              <p:nvSpPr>
                <p:cNvPr id="142" name="Can 141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S2</a:t>
                  </a:r>
                </a:p>
              </p:txBody>
            </p:sp>
          </p:grpSp>
          <p:sp>
            <p:nvSpPr>
              <p:cNvPr id="136" name="Rectangle 13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5524906" y="540803"/>
            <a:ext cx="3001874" cy="1048135"/>
            <a:chOff x="4318406" y="2558924"/>
            <a:chExt cx="2282739" cy="1048135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30" name="Can 129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S3</a:t>
                  </a:r>
                </a:p>
              </p:txBody>
            </p:sp>
            <p:sp>
              <p:nvSpPr>
                <p:cNvPr id="131" name="Can 130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S4</a:t>
                  </a:r>
                </a:p>
              </p:txBody>
            </p:sp>
          </p:grpSp>
          <p:sp>
            <p:nvSpPr>
              <p:cNvPr id="126" name="Rectangle 12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2070376" y="4237943"/>
            <a:ext cx="638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PLAYING_CARDS</a:t>
            </a:r>
            <a:r>
              <a:rPr lang="en-US" dirty="0" smtClean="0"/>
              <a:t> DISTKEY: CARD_VALUE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3180957" y="138298"/>
            <a:ext cx="249314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Arrow Connector 80"/>
          <p:cNvCxnSpPr/>
          <p:nvPr/>
        </p:nvCxnSpPr>
        <p:spPr>
          <a:xfrm>
            <a:off x="6334491" y="138298"/>
            <a:ext cx="256809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" name="Group 6"/>
          <p:cNvGrpSpPr/>
          <p:nvPr/>
        </p:nvGrpSpPr>
        <p:grpSpPr>
          <a:xfrm>
            <a:off x="5509981" y="1768117"/>
            <a:ext cx="538163" cy="2036904"/>
            <a:chOff x="5825297" y="1801356"/>
            <a:chExt cx="538163" cy="2036904"/>
          </a:xfrm>
        </p:grpSpPr>
        <p:pic>
          <p:nvPicPr>
            <p:cNvPr id="4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297" y="180135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9" name="Picture 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297" y="2120082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5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297" y="243880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7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297" y="2757534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1" name="Picture 1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297" y="307626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566803" y="1708460"/>
            <a:ext cx="538163" cy="2279729"/>
            <a:chOff x="3328773" y="1801356"/>
            <a:chExt cx="538163" cy="2279729"/>
          </a:xfrm>
        </p:grpSpPr>
        <p:pic>
          <p:nvPicPr>
            <p:cNvPr id="62" name="Picture 4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180135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8" name="Picture 4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2104902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9" name="Picture 4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240844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4" name="Picture 3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271199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6" name="Picture 2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3015540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3" name="Picture 3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773" y="3319085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892076" y="1698320"/>
            <a:ext cx="538163" cy="2285189"/>
            <a:chOff x="2186184" y="1801356"/>
            <a:chExt cx="538163" cy="2285189"/>
          </a:xfrm>
        </p:grpSpPr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1801356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210599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0" name="Picture 48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2410632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5" name="Picture 43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271527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4" name="Picture 16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3019908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184" y="3324545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69635" y="1677581"/>
            <a:ext cx="539750" cy="2551966"/>
            <a:chOff x="7022970" y="1810338"/>
            <a:chExt cx="539750" cy="2551966"/>
          </a:xfrm>
        </p:grpSpPr>
        <p:pic>
          <p:nvPicPr>
            <p:cNvPr id="46" name="Picture 36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181033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0" name="Picture 49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210866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1" name="Picture 26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240699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7" name="Picture 10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2705322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3" name="Picture 51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300365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4" name="Picture 43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3301978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3" name="Picture 39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70" y="3600304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4182187" y="1697684"/>
            <a:ext cx="607018" cy="1261794"/>
            <a:chOff x="4182187" y="1697684"/>
            <a:chExt cx="607018" cy="1261794"/>
          </a:xfrm>
        </p:grpSpPr>
        <p:grpSp>
          <p:nvGrpSpPr>
            <p:cNvPr id="4" name="Group 3"/>
            <p:cNvGrpSpPr/>
            <p:nvPr/>
          </p:nvGrpSpPr>
          <p:grpSpPr>
            <a:xfrm>
              <a:off x="4182187" y="1697684"/>
              <a:ext cx="533160" cy="723686"/>
              <a:chOff x="4114800" y="2707984"/>
              <a:chExt cx="533160" cy="723686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648" y="2720850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114800" y="2707984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rgbClr val="2B2A2A"/>
                    </a:solidFill>
                  </a:rPr>
                  <a:t>6</a:t>
                </a:r>
                <a:endParaRPr lang="en-US" sz="1000" dirty="0">
                  <a:solidFill>
                    <a:srgbClr val="2B2A2A"/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217996" y="1975890"/>
              <a:ext cx="533160" cy="723686"/>
              <a:chOff x="4114800" y="2707984"/>
              <a:chExt cx="533160" cy="723686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648" y="2720850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85" name="TextBox 84"/>
              <p:cNvSpPr txBox="1"/>
              <p:nvPr/>
            </p:nvSpPr>
            <p:spPr>
              <a:xfrm>
                <a:off x="4114800" y="2707984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4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256045" y="2235792"/>
              <a:ext cx="533160" cy="723686"/>
              <a:chOff x="4186884" y="2224481"/>
              <a:chExt cx="533160" cy="723686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732" y="2237347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4186884" y="2224481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K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2469179" y="1715895"/>
            <a:ext cx="658868" cy="1525042"/>
            <a:chOff x="2469179" y="1715895"/>
            <a:chExt cx="658868" cy="1525042"/>
          </a:xfrm>
        </p:grpSpPr>
        <p:grpSp>
          <p:nvGrpSpPr>
            <p:cNvPr id="17" name="Group 16"/>
            <p:cNvGrpSpPr/>
            <p:nvPr/>
          </p:nvGrpSpPr>
          <p:grpSpPr>
            <a:xfrm>
              <a:off x="2469179" y="1715895"/>
              <a:ext cx="533160" cy="723686"/>
              <a:chOff x="2469179" y="1715895"/>
              <a:chExt cx="533160" cy="723686"/>
            </a:xfrm>
          </p:grpSpPr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0027" y="172876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0" name="TextBox 89"/>
              <p:cNvSpPr txBox="1"/>
              <p:nvPr/>
            </p:nvSpPr>
            <p:spPr>
              <a:xfrm>
                <a:off x="2469179" y="171589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2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520877" y="1975890"/>
              <a:ext cx="521730" cy="723686"/>
              <a:chOff x="2532307" y="1975890"/>
              <a:chExt cx="521730" cy="723686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1725" y="1988756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2532307" y="1975890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7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595779" y="2235885"/>
              <a:ext cx="502312" cy="723686"/>
              <a:chOff x="2618639" y="2235885"/>
              <a:chExt cx="502312" cy="723686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639" y="224875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5" name="TextBox 94"/>
              <p:cNvSpPr txBox="1"/>
              <p:nvPr/>
            </p:nvSpPr>
            <p:spPr>
              <a:xfrm>
                <a:off x="2623839" y="223588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3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617747" y="2517251"/>
              <a:ext cx="510300" cy="723686"/>
              <a:chOff x="2686327" y="2517251"/>
              <a:chExt cx="510300" cy="723686"/>
            </a:xfrm>
          </p:grpSpPr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4315" y="2530117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2686327" y="251725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8</a:t>
                </a: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088364" y="1738956"/>
            <a:ext cx="575294" cy="974822"/>
            <a:chOff x="6088364" y="1738956"/>
            <a:chExt cx="575294" cy="974822"/>
          </a:xfrm>
        </p:grpSpPr>
        <p:grpSp>
          <p:nvGrpSpPr>
            <p:cNvPr id="23" name="Group 22"/>
            <p:cNvGrpSpPr/>
            <p:nvPr/>
          </p:nvGrpSpPr>
          <p:grpSpPr>
            <a:xfrm>
              <a:off x="6088364" y="1738956"/>
              <a:ext cx="533160" cy="723686"/>
              <a:chOff x="6088364" y="1738956"/>
              <a:chExt cx="533160" cy="723686"/>
            </a:xfrm>
          </p:grpSpPr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9212" y="1751822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6088364" y="1738956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5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130498" y="1990092"/>
              <a:ext cx="533160" cy="723686"/>
              <a:chOff x="6096208" y="1990092"/>
              <a:chExt cx="533160" cy="723686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7056" y="2002958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096208" y="199009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A</a:t>
                </a: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7922749" y="1677516"/>
            <a:ext cx="661789" cy="1208011"/>
            <a:chOff x="7922749" y="1677516"/>
            <a:chExt cx="661789" cy="1208011"/>
          </a:xfrm>
        </p:grpSpPr>
        <p:grpSp>
          <p:nvGrpSpPr>
            <p:cNvPr id="24" name="Group 23"/>
            <p:cNvGrpSpPr/>
            <p:nvPr/>
          </p:nvGrpSpPr>
          <p:grpSpPr>
            <a:xfrm>
              <a:off x="7922749" y="1677516"/>
              <a:ext cx="533160" cy="723686"/>
              <a:chOff x="7922749" y="1677516"/>
              <a:chExt cx="533160" cy="723686"/>
            </a:xfrm>
          </p:grpSpPr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3597" y="1690382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7922749" y="1677516"/>
                <a:ext cx="2840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Q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978023" y="1912394"/>
              <a:ext cx="533160" cy="723686"/>
              <a:chOff x="674718" y="2952135"/>
              <a:chExt cx="533160" cy="723686"/>
            </a:xfrm>
          </p:grpSpPr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566" y="296500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674718" y="295213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9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051378" y="2161841"/>
              <a:ext cx="533160" cy="723686"/>
              <a:chOff x="776998" y="3385053"/>
              <a:chExt cx="533160" cy="723686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846" y="3397919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8" name="TextBox 107"/>
              <p:cNvSpPr txBox="1"/>
              <p:nvPr/>
            </p:nvSpPr>
            <p:spPr>
              <a:xfrm>
                <a:off x="776998" y="3385053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J</a:t>
                </a:r>
              </a:p>
            </p:txBody>
          </p:sp>
        </p:grpSp>
      </p:grpSp>
      <p:cxnSp>
        <p:nvCxnSpPr>
          <p:cNvPr id="109" name="Straight Arrow Connector 108"/>
          <p:cNvCxnSpPr/>
          <p:nvPr/>
        </p:nvCxnSpPr>
        <p:spPr>
          <a:xfrm flipV="1">
            <a:off x="4892573" y="1151218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27" name="Group 26"/>
          <p:cNvGrpSpPr/>
          <p:nvPr/>
        </p:nvGrpSpPr>
        <p:grpSpPr>
          <a:xfrm>
            <a:off x="1772806" y="1639485"/>
            <a:ext cx="1183171" cy="861738"/>
            <a:chOff x="1752438" y="1652285"/>
            <a:chExt cx="1183171" cy="861738"/>
          </a:xfrm>
        </p:grpSpPr>
        <p:sp>
          <p:nvSpPr>
            <p:cNvPr id="110" name="Oval 109"/>
            <p:cNvSpPr/>
            <p:nvPr/>
          </p:nvSpPr>
          <p:spPr>
            <a:xfrm>
              <a:off x="1752438" y="1652285"/>
              <a:ext cx="383967" cy="330185"/>
            </a:xfrm>
            <a:prstGeom prst="ellipse">
              <a:avLst/>
            </a:prstGeom>
            <a:noFill/>
            <a:ln w="31750">
              <a:solidFill>
                <a:srgbClr val="92D05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551642" y="2224102"/>
              <a:ext cx="383967" cy="289921"/>
            </a:xfrm>
            <a:prstGeom prst="ellipse">
              <a:avLst/>
            </a:prstGeom>
            <a:noFill/>
            <a:ln w="31750">
              <a:solidFill>
                <a:srgbClr val="92D05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64650" y="1672181"/>
            <a:ext cx="1091401" cy="625990"/>
            <a:chOff x="1713687" y="1664347"/>
            <a:chExt cx="1091401" cy="625990"/>
          </a:xfrm>
        </p:grpSpPr>
        <p:sp>
          <p:nvSpPr>
            <p:cNvPr id="112" name="Oval 111"/>
            <p:cNvSpPr/>
            <p:nvPr/>
          </p:nvSpPr>
          <p:spPr>
            <a:xfrm>
              <a:off x="1713687" y="1923737"/>
              <a:ext cx="436637" cy="366600"/>
            </a:xfrm>
            <a:prstGeom prst="ellipse">
              <a:avLst/>
            </a:prstGeom>
            <a:noFill/>
            <a:ln w="31750">
              <a:solidFill>
                <a:srgbClr val="9241D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368451" y="1664347"/>
              <a:ext cx="436637" cy="366600"/>
            </a:xfrm>
            <a:prstGeom prst="ellipse">
              <a:avLst/>
            </a:prstGeom>
            <a:noFill/>
            <a:ln w="31750">
              <a:solidFill>
                <a:srgbClr val="9241D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061321" y="4615671"/>
            <a:ext cx="4869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CARD_NAMES </a:t>
            </a:r>
            <a:r>
              <a:rPr lang="en-US" dirty="0" smtClean="0">
                <a:solidFill>
                  <a:schemeClr val="accent2"/>
                </a:solidFill>
              </a:rPr>
              <a:t>     </a:t>
            </a:r>
            <a:r>
              <a:rPr lang="en-US" dirty="0" smtClean="0"/>
              <a:t>DISTKEY: </a:t>
            </a:r>
            <a:r>
              <a:rPr lang="en-US" dirty="0"/>
              <a:t>CARD_VALUE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92706" y="540803"/>
            <a:ext cx="2825548" cy="1048135"/>
            <a:chOff x="4318406" y="2558924"/>
            <a:chExt cx="2282739" cy="1048135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41" name="Can 140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S1</a:t>
                  </a:r>
                </a:p>
              </p:txBody>
            </p:sp>
            <p:sp>
              <p:nvSpPr>
                <p:cNvPr id="142" name="Can 141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S2</a:t>
                  </a:r>
                </a:p>
              </p:txBody>
            </p:sp>
          </p:grpSp>
          <p:sp>
            <p:nvSpPr>
              <p:cNvPr id="136" name="Rectangle 13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5524906" y="540803"/>
            <a:ext cx="3001874" cy="1048135"/>
            <a:chOff x="4318406" y="2558924"/>
            <a:chExt cx="2282739" cy="1048135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30" name="Can 129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S3</a:t>
                  </a:r>
                </a:p>
              </p:txBody>
            </p:sp>
            <p:sp>
              <p:nvSpPr>
                <p:cNvPr id="131" name="Can 130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S4</a:t>
                  </a:r>
                </a:p>
              </p:txBody>
            </p:sp>
          </p:grpSp>
          <p:sp>
            <p:nvSpPr>
              <p:cNvPr id="126" name="Rectangle 12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2070376" y="4237943"/>
            <a:ext cx="638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PLAYING_CARDS</a:t>
            </a:r>
            <a:r>
              <a:rPr lang="en-US" dirty="0" smtClean="0"/>
              <a:t> DISTKEY: SUIT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3180957" y="138298"/>
            <a:ext cx="249314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Arrow Connector 80"/>
          <p:cNvCxnSpPr/>
          <p:nvPr/>
        </p:nvCxnSpPr>
        <p:spPr>
          <a:xfrm>
            <a:off x="6334491" y="138298"/>
            <a:ext cx="256809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0" name="Group 9"/>
          <p:cNvGrpSpPr/>
          <p:nvPr/>
        </p:nvGrpSpPr>
        <p:grpSpPr>
          <a:xfrm>
            <a:off x="1850234" y="1721831"/>
            <a:ext cx="539750" cy="2099300"/>
            <a:chOff x="1850234" y="1721831"/>
            <a:chExt cx="539750" cy="2099300"/>
          </a:xfrm>
        </p:grpSpPr>
        <p:pic>
          <p:nvPicPr>
            <p:cNvPr id="49" name="Picture 2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234" y="1721831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8" name="Picture 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234" y="1989291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4" name="Picture 3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234" y="225675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3" name="Picture 3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234" y="252421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6" name="Picture 3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234" y="279167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3" name="Picture 3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234" y="3059131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4182187" y="1697684"/>
            <a:ext cx="607018" cy="1261794"/>
            <a:chOff x="4182187" y="1697684"/>
            <a:chExt cx="607018" cy="1261794"/>
          </a:xfrm>
        </p:grpSpPr>
        <p:grpSp>
          <p:nvGrpSpPr>
            <p:cNvPr id="4" name="Group 3"/>
            <p:cNvGrpSpPr/>
            <p:nvPr/>
          </p:nvGrpSpPr>
          <p:grpSpPr>
            <a:xfrm>
              <a:off x="4182187" y="1697684"/>
              <a:ext cx="533160" cy="723686"/>
              <a:chOff x="4114800" y="2707984"/>
              <a:chExt cx="533160" cy="723686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648" y="2720850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114800" y="2707984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rgbClr val="2B2A2A"/>
                    </a:solidFill>
                  </a:rPr>
                  <a:t>6</a:t>
                </a:r>
                <a:endParaRPr lang="en-US" sz="1000" dirty="0">
                  <a:solidFill>
                    <a:srgbClr val="2B2A2A"/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217996" y="1975890"/>
              <a:ext cx="533160" cy="723686"/>
              <a:chOff x="4114800" y="2707984"/>
              <a:chExt cx="533160" cy="723686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648" y="2720850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85" name="TextBox 84"/>
              <p:cNvSpPr txBox="1"/>
              <p:nvPr/>
            </p:nvSpPr>
            <p:spPr>
              <a:xfrm>
                <a:off x="4114800" y="2707984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4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256045" y="2235792"/>
              <a:ext cx="533160" cy="723686"/>
              <a:chOff x="4186884" y="2224481"/>
              <a:chExt cx="533160" cy="723686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732" y="2237347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4186884" y="2224481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K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2469179" y="1715895"/>
            <a:ext cx="658868" cy="1525042"/>
            <a:chOff x="2469179" y="1715895"/>
            <a:chExt cx="658868" cy="1525042"/>
          </a:xfrm>
        </p:grpSpPr>
        <p:grpSp>
          <p:nvGrpSpPr>
            <p:cNvPr id="17" name="Group 16"/>
            <p:cNvGrpSpPr/>
            <p:nvPr/>
          </p:nvGrpSpPr>
          <p:grpSpPr>
            <a:xfrm>
              <a:off x="2469179" y="1715895"/>
              <a:ext cx="533160" cy="723686"/>
              <a:chOff x="2469179" y="1715895"/>
              <a:chExt cx="533160" cy="723686"/>
            </a:xfrm>
          </p:grpSpPr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0027" y="172876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0" name="TextBox 89"/>
              <p:cNvSpPr txBox="1"/>
              <p:nvPr/>
            </p:nvSpPr>
            <p:spPr>
              <a:xfrm>
                <a:off x="2469179" y="171589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2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520877" y="1975890"/>
              <a:ext cx="521730" cy="723686"/>
              <a:chOff x="2532307" y="1975890"/>
              <a:chExt cx="521730" cy="723686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1725" y="1988756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2532307" y="1975890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7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586911" y="2235885"/>
              <a:ext cx="511180" cy="723686"/>
              <a:chOff x="2609771" y="2235885"/>
              <a:chExt cx="511180" cy="723686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639" y="224875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5" name="TextBox 94"/>
              <p:cNvSpPr txBox="1"/>
              <p:nvPr/>
            </p:nvSpPr>
            <p:spPr>
              <a:xfrm>
                <a:off x="2609771" y="223588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3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617747" y="2517251"/>
              <a:ext cx="510300" cy="723686"/>
              <a:chOff x="2686327" y="2517251"/>
              <a:chExt cx="510300" cy="723686"/>
            </a:xfrm>
          </p:grpSpPr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4315" y="2530117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2686327" y="251725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8</a:t>
                </a: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088364" y="1738956"/>
            <a:ext cx="575294" cy="974822"/>
            <a:chOff x="6088364" y="1738956"/>
            <a:chExt cx="575294" cy="974822"/>
          </a:xfrm>
        </p:grpSpPr>
        <p:grpSp>
          <p:nvGrpSpPr>
            <p:cNvPr id="23" name="Group 22"/>
            <p:cNvGrpSpPr/>
            <p:nvPr/>
          </p:nvGrpSpPr>
          <p:grpSpPr>
            <a:xfrm>
              <a:off x="6088364" y="1738956"/>
              <a:ext cx="533160" cy="723686"/>
              <a:chOff x="6088364" y="1738956"/>
              <a:chExt cx="533160" cy="723686"/>
            </a:xfrm>
          </p:grpSpPr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9212" y="1751822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6088364" y="1738956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5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130498" y="1990092"/>
              <a:ext cx="533160" cy="723686"/>
              <a:chOff x="6096208" y="1990092"/>
              <a:chExt cx="533160" cy="723686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7056" y="2002958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096208" y="199009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A</a:t>
                </a: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7922749" y="1677516"/>
            <a:ext cx="661789" cy="1208011"/>
            <a:chOff x="7922749" y="1677516"/>
            <a:chExt cx="661789" cy="1208011"/>
          </a:xfrm>
        </p:grpSpPr>
        <p:grpSp>
          <p:nvGrpSpPr>
            <p:cNvPr id="24" name="Group 23"/>
            <p:cNvGrpSpPr/>
            <p:nvPr/>
          </p:nvGrpSpPr>
          <p:grpSpPr>
            <a:xfrm>
              <a:off x="7922749" y="1677516"/>
              <a:ext cx="533160" cy="723686"/>
              <a:chOff x="7922749" y="1677516"/>
              <a:chExt cx="533160" cy="723686"/>
            </a:xfrm>
          </p:grpSpPr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3597" y="1690382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7922749" y="1677516"/>
                <a:ext cx="2840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Q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978023" y="1912394"/>
              <a:ext cx="533160" cy="723686"/>
              <a:chOff x="674718" y="2952135"/>
              <a:chExt cx="533160" cy="723686"/>
            </a:xfrm>
          </p:grpSpPr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566" y="296500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674718" y="295213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9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051378" y="2161841"/>
              <a:ext cx="533160" cy="723686"/>
              <a:chOff x="776998" y="3385053"/>
              <a:chExt cx="533160" cy="723686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846" y="3397919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8" name="TextBox 107"/>
              <p:cNvSpPr txBox="1"/>
              <p:nvPr/>
            </p:nvSpPr>
            <p:spPr>
              <a:xfrm>
                <a:off x="776998" y="3385053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J</a:t>
                </a:r>
              </a:p>
            </p:txBody>
          </p:sp>
        </p:grpSp>
      </p:grpSp>
      <p:cxnSp>
        <p:nvCxnSpPr>
          <p:cNvPr id="109" name="Straight Arrow Connector 108"/>
          <p:cNvCxnSpPr/>
          <p:nvPr/>
        </p:nvCxnSpPr>
        <p:spPr>
          <a:xfrm flipV="1">
            <a:off x="4892573" y="1151218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3" name="TextBox 32"/>
          <p:cNvSpPr txBox="1"/>
          <p:nvPr/>
        </p:nvSpPr>
        <p:spPr>
          <a:xfrm>
            <a:off x="2061321" y="4615671"/>
            <a:ext cx="4869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CARD_NAMES </a:t>
            </a:r>
            <a:r>
              <a:rPr lang="en-US" dirty="0" smtClean="0">
                <a:solidFill>
                  <a:schemeClr val="accent2"/>
                </a:solidFill>
              </a:rPr>
              <a:t>     </a:t>
            </a:r>
            <a:r>
              <a:rPr lang="en-US" dirty="0" smtClean="0"/>
              <a:t>DISTKEY: </a:t>
            </a:r>
            <a:r>
              <a:rPr lang="en-US" dirty="0"/>
              <a:t>CARD_VALUE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303784" y="1691734"/>
            <a:ext cx="539750" cy="2128484"/>
            <a:chOff x="7303784" y="1691734"/>
            <a:chExt cx="539750" cy="2128484"/>
          </a:xfrm>
        </p:grpSpPr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784" y="1691734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784" y="196503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784" y="223832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2" name="Picture 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784" y="2511625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7" name="Picture 1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784" y="2784922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4" name="Picture 4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784" y="3058218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3562257" y="1708460"/>
            <a:ext cx="538163" cy="2156305"/>
            <a:chOff x="3562257" y="1708460"/>
            <a:chExt cx="538163" cy="2156305"/>
          </a:xfrm>
        </p:grpSpPr>
        <p:pic>
          <p:nvPicPr>
            <p:cNvPr id="62" name="Picture 4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257" y="170846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5" name="Picture 43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257" y="198732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9" name="Picture 46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257" y="2266182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0" name="Picture 48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257" y="2545043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5" name="Picture 4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257" y="282390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3" name="Picture 5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257" y="3102765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5475184" y="1736335"/>
            <a:ext cx="538163" cy="2099270"/>
            <a:chOff x="5475184" y="1736335"/>
            <a:chExt cx="538163" cy="2099270"/>
          </a:xfrm>
        </p:grpSpPr>
        <p:pic>
          <p:nvPicPr>
            <p:cNvPr id="47" name="Picture 15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184" y="1736335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1" name="Picture 19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184" y="2003789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6" name="Picture 27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184" y="2271243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4" name="Picture 16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184" y="2538697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0" name="Picture 49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184" y="280615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1" name="Picture 26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184" y="3073605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12" name="Oval 111"/>
          <p:cNvSpPr/>
          <p:nvPr/>
        </p:nvSpPr>
        <p:spPr>
          <a:xfrm>
            <a:off x="4179663" y="2201489"/>
            <a:ext cx="436637" cy="366600"/>
          </a:xfrm>
          <a:prstGeom prst="ellipse">
            <a:avLst/>
          </a:prstGeom>
          <a:noFill/>
          <a:ln w="31750">
            <a:solidFill>
              <a:srgbClr val="9241D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688901" y="1929902"/>
            <a:ext cx="4067175" cy="654600"/>
            <a:chOff x="1688901" y="1929902"/>
            <a:chExt cx="4067175" cy="654600"/>
          </a:xfrm>
        </p:grpSpPr>
        <p:sp>
          <p:nvSpPr>
            <p:cNvPr id="113" name="Oval 112"/>
            <p:cNvSpPr/>
            <p:nvPr/>
          </p:nvSpPr>
          <p:spPr>
            <a:xfrm>
              <a:off x="1688901" y="1929902"/>
              <a:ext cx="436637" cy="366600"/>
            </a:xfrm>
            <a:prstGeom prst="ellipse">
              <a:avLst/>
            </a:prstGeom>
            <a:noFill/>
            <a:ln w="31750">
              <a:solidFill>
                <a:srgbClr val="9241D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319439" y="2217902"/>
              <a:ext cx="436637" cy="366600"/>
            </a:xfrm>
            <a:prstGeom prst="ellipse">
              <a:avLst/>
            </a:prstGeom>
            <a:noFill/>
            <a:ln w="31750">
              <a:solidFill>
                <a:srgbClr val="9241D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7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/>
      <p:bldP spid="1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557313" y="1798931"/>
            <a:ext cx="2282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29925"/>
                </a:solidFill>
              </a:rPr>
              <a:t>DISTSTYLE: ALL</a:t>
            </a:r>
            <a:endParaRPr lang="en-US" sz="2800" dirty="0">
              <a:solidFill>
                <a:srgbClr val="F2992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71759" y="1129941"/>
            <a:ext cx="6056441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nl-NL" sz="1600" dirty="0" smtClean="0"/>
              <a:t>CREATE TABLE CARD_NAMES (                                            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CARD_VALUE			SMALLINT,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ENGLISH_NAME			CHAR(10),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SPANISH_NAME			 CHAR(7) ,	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PORTUGUESE_NAME 		CHAR(5),	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  GERMAN_NAME			BOOLEAN)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DISTSTYLE ALL;</a:t>
            </a: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92706" y="540803"/>
            <a:ext cx="2825548" cy="1048135"/>
            <a:chOff x="4318406" y="2558924"/>
            <a:chExt cx="2282739" cy="1048135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41" name="Can 140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S1</a:t>
                  </a:r>
                </a:p>
              </p:txBody>
            </p:sp>
            <p:sp>
              <p:nvSpPr>
                <p:cNvPr id="142" name="Can 141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S2</a:t>
                  </a:r>
                </a:p>
              </p:txBody>
            </p:sp>
          </p:grpSp>
          <p:sp>
            <p:nvSpPr>
              <p:cNvPr id="136" name="Rectangle 13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5524906" y="540803"/>
            <a:ext cx="3001874" cy="1048135"/>
            <a:chOff x="4318406" y="2558924"/>
            <a:chExt cx="2282739" cy="1048135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30" name="Can 129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S3</a:t>
                  </a:r>
                </a:p>
              </p:txBody>
            </p:sp>
            <p:sp>
              <p:nvSpPr>
                <p:cNvPr id="131" name="Can 130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S4</a:t>
                  </a:r>
                </a:p>
              </p:txBody>
            </p:sp>
          </p:grpSp>
          <p:sp>
            <p:nvSpPr>
              <p:cNvPr id="126" name="Rectangle 12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2070376" y="4237943"/>
            <a:ext cx="638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PLAYING_CARDS</a:t>
            </a:r>
            <a:r>
              <a:rPr lang="en-US" dirty="0" smtClean="0"/>
              <a:t> DISTKEY: SUIT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3180957" y="138298"/>
            <a:ext cx="249314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Arrow Connector 80"/>
          <p:cNvCxnSpPr/>
          <p:nvPr/>
        </p:nvCxnSpPr>
        <p:spPr>
          <a:xfrm>
            <a:off x="6334491" y="138298"/>
            <a:ext cx="256809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0" name="Group 9"/>
          <p:cNvGrpSpPr/>
          <p:nvPr/>
        </p:nvGrpSpPr>
        <p:grpSpPr>
          <a:xfrm>
            <a:off x="5832021" y="1736335"/>
            <a:ext cx="538163" cy="2099270"/>
            <a:chOff x="5832021" y="1736335"/>
            <a:chExt cx="538163" cy="2099270"/>
          </a:xfrm>
        </p:grpSpPr>
        <p:pic>
          <p:nvPicPr>
            <p:cNvPr id="47" name="Picture 1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021" y="1736335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1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021" y="2003789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6" name="Picture 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021" y="2271243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4" name="Picture 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021" y="2538697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0" name="Picture 4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021" y="280615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1" name="Picture 2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021" y="3073605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195917" y="1721831"/>
            <a:ext cx="539750" cy="2099300"/>
            <a:chOff x="2195917" y="1721831"/>
            <a:chExt cx="539750" cy="2099300"/>
          </a:xfrm>
        </p:grpSpPr>
        <p:pic>
          <p:nvPicPr>
            <p:cNvPr id="49" name="Picture 2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917" y="1721831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8" name="Picture 4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917" y="1989291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4" name="Picture 3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917" y="225675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3" name="Picture 3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917" y="252421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6" name="Picture 3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917" y="279167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3" name="Picture 3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917" y="3059131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cxnSp>
        <p:nvCxnSpPr>
          <p:cNvPr id="109" name="Straight Arrow Connector 108"/>
          <p:cNvCxnSpPr/>
          <p:nvPr/>
        </p:nvCxnSpPr>
        <p:spPr>
          <a:xfrm flipV="1">
            <a:off x="4892573" y="1151218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Oval 112"/>
          <p:cNvSpPr/>
          <p:nvPr/>
        </p:nvSpPr>
        <p:spPr>
          <a:xfrm>
            <a:off x="2076527" y="1942771"/>
            <a:ext cx="436637" cy="366600"/>
          </a:xfrm>
          <a:prstGeom prst="ellipse">
            <a:avLst/>
          </a:prstGeom>
          <a:noFill/>
          <a:ln w="31750">
            <a:solidFill>
              <a:srgbClr val="9241D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061321" y="4615671"/>
            <a:ext cx="395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CARD_NAMES </a:t>
            </a:r>
            <a:r>
              <a:rPr lang="en-US" dirty="0" smtClean="0">
                <a:solidFill>
                  <a:schemeClr val="accent2"/>
                </a:solidFill>
              </a:rPr>
              <a:t>     </a:t>
            </a:r>
            <a:r>
              <a:rPr lang="en-US" dirty="0" smtClean="0"/>
              <a:t>DISTSTYLE: ALL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60621" y="1691734"/>
            <a:ext cx="539750" cy="2128484"/>
            <a:chOff x="7660621" y="1691734"/>
            <a:chExt cx="539750" cy="2128484"/>
          </a:xfrm>
        </p:grpSpPr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621" y="1691734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621" y="196503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621" y="223832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2" name="Picture 6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621" y="2511625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7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621" y="2784922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4" name="Picture 43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621" y="3058218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3874490" y="1708460"/>
            <a:ext cx="538163" cy="2156305"/>
            <a:chOff x="3874490" y="1708460"/>
            <a:chExt cx="538163" cy="2156305"/>
          </a:xfrm>
        </p:grpSpPr>
        <p:pic>
          <p:nvPicPr>
            <p:cNvPr id="62" name="Picture 44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490" y="170846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5" name="Picture 43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490" y="198732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9" name="Picture 46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490" y="2266182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0" name="Picture 48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490" y="2545043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5" name="Picture 41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490" y="2823904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3" name="Picture 51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490" y="3102765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06" name="Oval 105"/>
          <p:cNvSpPr/>
          <p:nvPr/>
        </p:nvSpPr>
        <p:spPr>
          <a:xfrm>
            <a:off x="5713664" y="2228190"/>
            <a:ext cx="411474" cy="366600"/>
          </a:xfrm>
          <a:prstGeom prst="ellipse">
            <a:avLst/>
          </a:prstGeom>
          <a:noFill/>
          <a:ln w="31750">
            <a:solidFill>
              <a:srgbClr val="9241D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903566" y="1737037"/>
            <a:ext cx="763133" cy="2462163"/>
            <a:chOff x="2903566" y="1737037"/>
            <a:chExt cx="763133" cy="2462163"/>
          </a:xfrm>
        </p:grpSpPr>
        <p:grpSp>
          <p:nvGrpSpPr>
            <p:cNvPr id="17" name="Group 16"/>
            <p:cNvGrpSpPr/>
            <p:nvPr/>
          </p:nvGrpSpPr>
          <p:grpSpPr>
            <a:xfrm>
              <a:off x="2903566" y="1737037"/>
              <a:ext cx="533160" cy="723686"/>
              <a:chOff x="2469179" y="1715895"/>
              <a:chExt cx="533160" cy="723686"/>
            </a:xfrm>
          </p:grpSpPr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0027" y="172876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0" name="TextBox 89"/>
              <p:cNvSpPr txBox="1"/>
              <p:nvPr/>
            </p:nvSpPr>
            <p:spPr>
              <a:xfrm>
                <a:off x="2469179" y="171589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2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932962" y="1911622"/>
              <a:ext cx="521730" cy="723686"/>
              <a:chOff x="2532307" y="1975890"/>
              <a:chExt cx="521730" cy="723686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1725" y="1988756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2532307" y="1975890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7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976694" y="2086207"/>
              <a:ext cx="511180" cy="723686"/>
              <a:chOff x="2609771" y="2235885"/>
              <a:chExt cx="511180" cy="723686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639" y="224875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5" name="TextBox 94"/>
              <p:cNvSpPr txBox="1"/>
              <p:nvPr/>
            </p:nvSpPr>
            <p:spPr>
              <a:xfrm>
                <a:off x="2609771" y="223588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3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008070" y="2260793"/>
              <a:ext cx="510300" cy="723686"/>
              <a:chOff x="2686327" y="2517251"/>
              <a:chExt cx="510300" cy="723686"/>
            </a:xfrm>
          </p:grpSpPr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4315" y="2530117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2686327" y="251725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8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001692" y="2434000"/>
              <a:ext cx="533160" cy="723686"/>
              <a:chOff x="4114800" y="2707984"/>
              <a:chExt cx="533160" cy="723686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648" y="2720850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114800" y="2707984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rgbClr val="2B2A2A"/>
                    </a:solidFill>
                  </a:rPr>
                  <a:t>6</a:t>
                </a:r>
                <a:endParaRPr lang="en-US" sz="1000" dirty="0">
                  <a:solidFill>
                    <a:srgbClr val="2B2A2A"/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3026350" y="2622998"/>
              <a:ext cx="533160" cy="723686"/>
              <a:chOff x="4114800" y="2707984"/>
              <a:chExt cx="533160" cy="723686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648" y="2720850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85" name="TextBox 84"/>
              <p:cNvSpPr txBox="1"/>
              <p:nvPr/>
            </p:nvSpPr>
            <p:spPr>
              <a:xfrm>
                <a:off x="4114800" y="2707984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4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042097" y="2782536"/>
              <a:ext cx="533160" cy="723686"/>
              <a:chOff x="4186884" y="2224481"/>
              <a:chExt cx="533160" cy="723686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732" y="2237347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4186884" y="2224481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K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074745" y="2950740"/>
              <a:ext cx="533160" cy="723686"/>
              <a:chOff x="6096208" y="1990092"/>
              <a:chExt cx="533160" cy="723686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7056" y="2002958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6096208" y="199009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A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3094118" y="3136153"/>
              <a:ext cx="533160" cy="723686"/>
              <a:chOff x="7922749" y="1677516"/>
              <a:chExt cx="533160" cy="723686"/>
            </a:xfrm>
          </p:grpSpPr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3597" y="1690382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7922749" y="1677516"/>
                <a:ext cx="2840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Q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115939" y="3304125"/>
              <a:ext cx="533160" cy="723686"/>
              <a:chOff x="674718" y="2952135"/>
              <a:chExt cx="533160" cy="723686"/>
            </a:xfrm>
          </p:grpSpPr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566" y="296500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674718" y="295213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9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133539" y="3475514"/>
              <a:ext cx="533160" cy="723686"/>
              <a:chOff x="776998" y="3385053"/>
              <a:chExt cx="533160" cy="723686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846" y="3397919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08" name="TextBox 107"/>
              <p:cNvSpPr txBox="1"/>
              <p:nvPr/>
            </p:nvSpPr>
            <p:spPr>
              <a:xfrm>
                <a:off x="776998" y="3385053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J</a:t>
                </a:r>
              </a:p>
            </p:txBody>
          </p:sp>
        </p:grpSp>
      </p:grpSp>
      <p:sp>
        <p:nvSpPr>
          <p:cNvPr id="114" name="Oval 113"/>
          <p:cNvSpPr/>
          <p:nvPr/>
        </p:nvSpPr>
        <p:spPr>
          <a:xfrm flipH="1" flipV="1">
            <a:off x="2966189" y="2723396"/>
            <a:ext cx="434181" cy="350209"/>
          </a:xfrm>
          <a:prstGeom prst="ellipse">
            <a:avLst/>
          </a:prstGeom>
          <a:noFill/>
          <a:ln w="31750">
            <a:solidFill>
              <a:srgbClr val="9241D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/>
          <p:cNvGrpSpPr/>
          <p:nvPr/>
        </p:nvGrpSpPr>
        <p:grpSpPr>
          <a:xfrm>
            <a:off x="6662262" y="1719658"/>
            <a:ext cx="763133" cy="2462163"/>
            <a:chOff x="2903566" y="1737037"/>
            <a:chExt cx="763133" cy="2462163"/>
          </a:xfrm>
        </p:grpSpPr>
        <p:grpSp>
          <p:nvGrpSpPr>
            <p:cNvPr id="165" name="Group 164"/>
            <p:cNvGrpSpPr/>
            <p:nvPr/>
          </p:nvGrpSpPr>
          <p:grpSpPr>
            <a:xfrm>
              <a:off x="2903566" y="1737037"/>
              <a:ext cx="533160" cy="723686"/>
              <a:chOff x="2469179" y="1715895"/>
              <a:chExt cx="533160" cy="723686"/>
            </a:xfrm>
          </p:grpSpPr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0027" y="172876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97" name="TextBox 196"/>
              <p:cNvSpPr txBox="1"/>
              <p:nvPr/>
            </p:nvSpPr>
            <p:spPr>
              <a:xfrm>
                <a:off x="2469179" y="171589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2</a:t>
                </a:r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2932962" y="1911622"/>
              <a:ext cx="521730" cy="723686"/>
              <a:chOff x="2532307" y="1975890"/>
              <a:chExt cx="521730" cy="723686"/>
            </a:xfrm>
          </p:grpSpPr>
          <p:pic>
            <p:nvPicPr>
              <p:cNvPr id="194" name="Picture 193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1725" y="1988756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95" name="TextBox 194"/>
              <p:cNvSpPr txBox="1"/>
              <p:nvPr/>
            </p:nvSpPr>
            <p:spPr>
              <a:xfrm>
                <a:off x="2532307" y="1975890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7</a:t>
                </a:r>
              </a:p>
            </p:txBody>
          </p:sp>
        </p:grpSp>
        <p:grpSp>
          <p:nvGrpSpPr>
            <p:cNvPr id="167" name="Group 166"/>
            <p:cNvGrpSpPr/>
            <p:nvPr/>
          </p:nvGrpSpPr>
          <p:grpSpPr>
            <a:xfrm>
              <a:off x="2976694" y="2086207"/>
              <a:ext cx="511180" cy="723686"/>
              <a:chOff x="2609771" y="2235885"/>
              <a:chExt cx="511180" cy="723686"/>
            </a:xfrm>
          </p:grpSpPr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8639" y="224875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93" name="TextBox 192"/>
              <p:cNvSpPr txBox="1"/>
              <p:nvPr/>
            </p:nvSpPr>
            <p:spPr>
              <a:xfrm>
                <a:off x="2609771" y="223588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3</a:t>
                </a: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3008070" y="2260793"/>
              <a:ext cx="510300" cy="723686"/>
              <a:chOff x="2686327" y="2517251"/>
              <a:chExt cx="510300" cy="723686"/>
            </a:xfrm>
          </p:grpSpPr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4315" y="2530117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91" name="TextBox 190"/>
              <p:cNvSpPr txBox="1"/>
              <p:nvPr/>
            </p:nvSpPr>
            <p:spPr>
              <a:xfrm>
                <a:off x="2686327" y="251725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8</a:t>
                </a: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3001692" y="2434000"/>
              <a:ext cx="533160" cy="723686"/>
              <a:chOff x="4114800" y="2707984"/>
              <a:chExt cx="533160" cy="723686"/>
            </a:xfrm>
          </p:grpSpPr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648" y="2720850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89" name="TextBox 188"/>
              <p:cNvSpPr txBox="1"/>
              <p:nvPr/>
            </p:nvSpPr>
            <p:spPr>
              <a:xfrm>
                <a:off x="4114800" y="2707984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rgbClr val="2B2A2A"/>
                    </a:solidFill>
                  </a:rPr>
                  <a:t>6</a:t>
                </a:r>
                <a:endParaRPr lang="en-US" sz="1000" dirty="0">
                  <a:solidFill>
                    <a:srgbClr val="2B2A2A"/>
                  </a:solidFill>
                </a:endParaRP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3026350" y="2622998"/>
              <a:ext cx="533160" cy="723686"/>
              <a:chOff x="4114800" y="2707984"/>
              <a:chExt cx="533160" cy="72368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5648" y="2720850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87" name="TextBox 186"/>
              <p:cNvSpPr txBox="1"/>
              <p:nvPr/>
            </p:nvSpPr>
            <p:spPr>
              <a:xfrm>
                <a:off x="4114800" y="2707984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4</a:t>
                </a:r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3042097" y="2782536"/>
              <a:ext cx="533160" cy="723686"/>
              <a:chOff x="4186884" y="2224481"/>
              <a:chExt cx="533160" cy="72368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732" y="2237347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85" name="TextBox 184"/>
              <p:cNvSpPr txBox="1"/>
              <p:nvPr/>
            </p:nvSpPr>
            <p:spPr>
              <a:xfrm>
                <a:off x="4186884" y="2224481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K</a:t>
                </a: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3074745" y="2950740"/>
              <a:ext cx="533160" cy="723686"/>
              <a:chOff x="6096208" y="1990092"/>
              <a:chExt cx="533160" cy="72368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7056" y="2002958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83" name="TextBox 182"/>
              <p:cNvSpPr txBox="1"/>
              <p:nvPr/>
            </p:nvSpPr>
            <p:spPr>
              <a:xfrm>
                <a:off x="6096208" y="199009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A</a:t>
                </a: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3094118" y="3136153"/>
              <a:ext cx="533160" cy="723686"/>
              <a:chOff x="7922749" y="1677516"/>
              <a:chExt cx="533160" cy="723686"/>
            </a:xfrm>
          </p:grpSpPr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3597" y="1690382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7922749" y="1677516"/>
                <a:ext cx="2840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Q</a:t>
                </a:r>
              </a:p>
            </p:txBody>
          </p:sp>
        </p:grpSp>
        <p:grpSp>
          <p:nvGrpSpPr>
            <p:cNvPr id="174" name="Group 173"/>
            <p:cNvGrpSpPr/>
            <p:nvPr/>
          </p:nvGrpSpPr>
          <p:grpSpPr>
            <a:xfrm>
              <a:off x="3115939" y="3304125"/>
              <a:ext cx="533160" cy="723686"/>
              <a:chOff x="674718" y="2952135"/>
              <a:chExt cx="533160" cy="723686"/>
            </a:xfrm>
          </p:grpSpPr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566" y="2965001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79" name="TextBox 178"/>
              <p:cNvSpPr txBox="1"/>
              <p:nvPr/>
            </p:nvSpPr>
            <p:spPr>
              <a:xfrm>
                <a:off x="674718" y="2952135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9</a:t>
                </a: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3133539" y="3475514"/>
              <a:ext cx="533160" cy="723686"/>
              <a:chOff x="776998" y="3385053"/>
              <a:chExt cx="533160" cy="723686"/>
            </a:xfrm>
          </p:grpSpPr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846" y="3397919"/>
                <a:ext cx="502312" cy="710820"/>
              </a:xfrm>
              <a:prstGeom prst="rect">
                <a:avLst/>
              </a:prstGeom>
              <a:ln>
                <a:solidFill>
                  <a:srgbClr val="2B2A2A"/>
                </a:solidFill>
              </a:ln>
            </p:spPr>
          </p:pic>
          <p:sp>
            <p:nvSpPr>
              <p:cNvPr id="177" name="TextBox 176"/>
              <p:cNvSpPr txBox="1"/>
              <p:nvPr/>
            </p:nvSpPr>
            <p:spPr>
              <a:xfrm>
                <a:off x="776998" y="3385053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2B2A2A"/>
                    </a:solidFill>
                  </a:rPr>
                  <a:t>J</a:t>
                </a:r>
              </a:p>
            </p:txBody>
          </p:sp>
        </p:grpSp>
      </p:grpSp>
      <p:sp>
        <p:nvSpPr>
          <p:cNvPr id="112" name="Oval 111"/>
          <p:cNvSpPr/>
          <p:nvPr/>
        </p:nvSpPr>
        <p:spPr>
          <a:xfrm>
            <a:off x="6712439" y="2710494"/>
            <a:ext cx="436637" cy="366600"/>
          </a:xfrm>
          <a:prstGeom prst="ellipse">
            <a:avLst/>
          </a:prstGeom>
          <a:noFill/>
          <a:ln w="31750">
            <a:solidFill>
              <a:srgbClr val="9241D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3" grpId="0" animBg="1"/>
      <p:bldP spid="33" grpId="0"/>
      <p:bldP spid="106" grpId="0" animBg="1"/>
      <p:bldP spid="114" grpId="0" animBg="1"/>
      <p:bldP spid="1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107" y="2436652"/>
            <a:ext cx="5604453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KEY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Large Fact tables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Large dimension tables</a:t>
            </a:r>
          </a:p>
          <a:p>
            <a:pPr marL="1257300" lvl="2" indent="-342900">
              <a:buFont typeface="Arial"/>
              <a:buChar char="•"/>
            </a:pPr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8107" y="3462453"/>
            <a:ext cx="7382299" cy="110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endParaRPr lang="en-US" sz="2400" dirty="0" smtClean="0">
              <a:solidFill>
                <a:prstClr val="white"/>
              </a:solidFill>
              <a:latin typeface="Arial"/>
              <a:cs typeface="Arial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ALL 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Medium dimension tables (1K – 2M rows)</a:t>
            </a:r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3507" y="1038392"/>
            <a:ext cx="7483878" cy="110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EVEN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Tables with no joins or group by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Small dimension tables (&lt;1000 rows)</a:t>
            </a:r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Distribution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7439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Sort Keys</a:t>
            </a:r>
          </a:p>
        </p:txBody>
      </p:sp>
    </p:spTree>
    <p:extLst>
      <p:ext uri="{BB962C8B-B14F-4D97-AF65-F5344CB8AC3E}">
        <p14:creationId xmlns:p14="http://schemas.microsoft.com/office/powerpoint/2010/main" val="48793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5"/>
          <p:cNvSpPr txBox="1">
            <a:spLocks noChangeArrowheads="1"/>
          </p:cNvSpPr>
          <p:nvPr/>
        </p:nvSpPr>
        <p:spPr bwMode="auto">
          <a:xfrm>
            <a:off x="4868892" y="-37640"/>
            <a:ext cx="1849577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3200" dirty="0">
                <a:solidFill>
                  <a:srgbClr val="FF6528"/>
                </a:solidFill>
              </a:rPr>
              <a:t>Structure</a:t>
            </a:r>
          </a:p>
        </p:txBody>
      </p:sp>
      <p:grpSp>
        <p:nvGrpSpPr>
          <p:cNvPr id="33795" name="Group 25"/>
          <p:cNvGrpSpPr>
            <a:grpSpLocks/>
          </p:cNvGrpSpPr>
          <p:nvPr/>
        </p:nvGrpSpPr>
        <p:grpSpPr bwMode="auto">
          <a:xfrm>
            <a:off x="3029582" y="437704"/>
            <a:ext cx="5449654" cy="412366"/>
            <a:chOff x="2421362" y="1043577"/>
            <a:chExt cx="4639049" cy="411970"/>
          </a:xfrm>
        </p:grpSpPr>
        <p:sp>
          <p:nvSpPr>
            <p:cNvPr id="33813" name="TextBox 8"/>
            <p:cNvSpPr txBox="1">
              <a:spLocks noChangeArrowheads="1"/>
            </p:cNvSpPr>
            <p:nvPr/>
          </p:nvSpPr>
          <p:spPr bwMode="auto">
            <a:xfrm>
              <a:off x="6488385" y="1043577"/>
              <a:ext cx="572026" cy="399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6528"/>
                  </a:solidFill>
                </a:rPr>
                <a:t>Low</a:t>
              </a:r>
            </a:p>
          </p:txBody>
        </p:sp>
        <p:sp>
          <p:nvSpPr>
            <p:cNvPr id="33814" name="TextBox 9"/>
            <p:cNvSpPr txBox="1">
              <a:spLocks noChangeArrowheads="1"/>
            </p:cNvSpPr>
            <p:nvPr/>
          </p:nvSpPr>
          <p:spPr bwMode="auto">
            <a:xfrm>
              <a:off x="2421362" y="1055821"/>
              <a:ext cx="606225" cy="399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chemeClr val="accent2"/>
                  </a:solidFill>
                </a:rPr>
                <a:t>High</a:t>
              </a:r>
            </a:p>
          </p:txBody>
        </p:sp>
      </p:grpSp>
      <p:grpSp>
        <p:nvGrpSpPr>
          <p:cNvPr id="33796" name="Group 6"/>
          <p:cNvGrpSpPr>
            <a:grpSpLocks/>
          </p:cNvGrpSpPr>
          <p:nvPr/>
        </p:nvGrpSpPr>
        <p:grpSpPr bwMode="auto">
          <a:xfrm>
            <a:off x="2008101" y="809855"/>
            <a:ext cx="840645" cy="3727236"/>
            <a:chOff x="1481772" y="1492551"/>
            <a:chExt cx="839916" cy="2399395"/>
          </a:xfrm>
        </p:grpSpPr>
        <p:sp>
          <p:nvSpPr>
            <p:cNvPr id="33811" name="TextBox 10"/>
            <p:cNvSpPr txBox="1">
              <a:spLocks noChangeArrowheads="1"/>
            </p:cNvSpPr>
            <p:nvPr/>
          </p:nvSpPr>
          <p:spPr bwMode="auto">
            <a:xfrm>
              <a:off x="1481772" y="1492551"/>
              <a:ext cx="839916" cy="25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6528"/>
                  </a:solidFill>
                </a:rPr>
                <a:t>Large</a:t>
              </a:r>
            </a:p>
          </p:txBody>
        </p:sp>
        <p:sp>
          <p:nvSpPr>
            <p:cNvPr id="33812" name="TextBox 11"/>
            <p:cNvSpPr txBox="1">
              <a:spLocks noChangeArrowheads="1"/>
            </p:cNvSpPr>
            <p:nvPr/>
          </p:nvSpPr>
          <p:spPr bwMode="auto">
            <a:xfrm>
              <a:off x="1481772" y="3634377"/>
              <a:ext cx="825276" cy="25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6528"/>
                  </a:solidFill>
                </a:rPr>
                <a:t>Small</a:t>
              </a:r>
            </a:p>
          </p:txBody>
        </p:sp>
      </p:grpSp>
      <p:sp>
        <p:nvSpPr>
          <p:cNvPr id="33797" name="TextBox 12"/>
          <p:cNvSpPr txBox="1">
            <a:spLocks noChangeArrowheads="1"/>
          </p:cNvSpPr>
          <p:nvPr/>
        </p:nvSpPr>
        <p:spPr bwMode="auto">
          <a:xfrm>
            <a:off x="1433731" y="2111381"/>
            <a:ext cx="982953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3200" dirty="0">
                <a:solidFill>
                  <a:srgbClr val="FF6528"/>
                </a:solidFill>
              </a:rPr>
              <a:t>Size</a:t>
            </a:r>
          </a:p>
        </p:txBody>
      </p:sp>
      <p:cxnSp>
        <p:nvCxnSpPr>
          <p:cNvPr id="28" name="Straight Arrow Connector 27"/>
          <p:cNvCxnSpPr>
            <a:cxnSpLocks noChangeShapeType="1"/>
            <a:stCxn id="33814" idx="3"/>
            <a:endCxn id="33813" idx="1"/>
          </p:cNvCxnSpPr>
          <p:nvPr/>
        </p:nvCxnSpPr>
        <p:spPr bwMode="auto">
          <a:xfrm flipV="1">
            <a:off x="3741736" y="637759"/>
            <a:ext cx="4065521" cy="12256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  <a:stCxn id="33811" idx="2"/>
            <a:endCxn id="33812" idx="0"/>
          </p:cNvCxnSpPr>
          <p:nvPr/>
        </p:nvCxnSpPr>
        <p:spPr bwMode="auto">
          <a:xfrm flipH="1">
            <a:off x="2421097" y="1209964"/>
            <a:ext cx="7327" cy="292701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804" name="Text Placeholder 5"/>
          <p:cNvSpPr txBox="1">
            <a:spLocks/>
          </p:cNvSpPr>
          <p:nvPr/>
        </p:nvSpPr>
        <p:spPr bwMode="auto">
          <a:xfrm>
            <a:off x="3428491" y="3894727"/>
            <a:ext cx="1455690" cy="37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SzPct val="100000"/>
            </a:pPr>
            <a:r>
              <a:rPr lang="en-US" sz="1400" dirty="0" smtClean="0">
                <a:solidFill>
                  <a:srgbClr val="FFFFFF"/>
                </a:solidFill>
                <a:latin typeface="+mn-lt"/>
              </a:rPr>
              <a:t>Traditional</a:t>
            </a:r>
            <a:r>
              <a:rPr lang="en-US" sz="1400" dirty="0" smtClean="0">
                <a:latin typeface="+mn-lt"/>
              </a:rPr>
              <a:t> </a:t>
            </a:r>
          </a:p>
          <a:p>
            <a:pPr algn="ctr" eaLnBrk="1" hangingPunct="1">
              <a:spcBef>
                <a:spcPct val="20000"/>
              </a:spcBef>
              <a:buSzPct val="100000"/>
            </a:pPr>
            <a:r>
              <a:rPr lang="en-US" sz="1400" dirty="0" smtClean="0">
                <a:solidFill>
                  <a:srgbClr val="FFFFFF"/>
                </a:solidFill>
                <a:latin typeface="+mn-lt"/>
              </a:rPr>
              <a:t>Database</a:t>
            </a:r>
          </a:p>
        </p:txBody>
      </p:sp>
      <p:pic>
        <p:nvPicPr>
          <p:cNvPr id="33807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866" y="1096414"/>
            <a:ext cx="723877" cy="53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8" name="Text Placeholder 5"/>
          <p:cNvSpPr txBox="1">
            <a:spLocks/>
          </p:cNvSpPr>
          <p:nvPr/>
        </p:nvSpPr>
        <p:spPr bwMode="auto">
          <a:xfrm>
            <a:off x="6702360" y="1650301"/>
            <a:ext cx="1455691" cy="31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SzPct val="100000"/>
            </a:pPr>
            <a:r>
              <a:rPr lang="en-US" sz="1500" dirty="0" smtClean="0">
                <a:solidFill>
                  <a:srgbClr val="FFFFFF"/>
                </a:solidFill>
                <a:latin typeface="+mn-lt"/>
              </a:rPr>
              <a:t>Hadoop</a:t>
            </a:r>
          </a:p>
        </p:txBody>
      </p:sp>
      <p:pic>
        <p:nvPicPr>
          <p:cNvPr id="33809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03" y="2409522"/>
            <a:ext cx="711177" cy="39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10" name="Text Placeholder 5"/>
          <p:cNvSpPr txBox="1">
            <a:spLocks/>
          </p:cNvSpPr>
          <p:nvPr/>
        </p:nvSpPr>
        <p:spPr bwMode="auto">
          <a:xfrm>
            <a:off x="5303748" y="2818489"/>
            <a:ext cx="1455690" cy="37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SzPct val="100000"/>
            </a:pPr>
            <a:r>
              <a:rPr lang="en-US" sz="1500" dirty="0" err="1" smtClean="0">
                <a:solidFill>
                  <a:srgbClr val="FFFFFF"/>
                </a:solidFill>
                <a:latin typeface="+mn-lt"/>
              </a:rPr>
              <a:t>NoSQL</a:t>
            </a:r>
            <a:endParaRPr lang="en-US" sz="1500" dirty="0" smtClean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343" y="1140223"/>
            <a:ext cx="585945" cy="5949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0129" y="1786193"/>
            <a:ext cx="685979" cy="2449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MPP DW</a:t>
            </a:r>
          </a:p>
        </p:txBody>
      </p:sp>
      <p:sp>
        <p:nvSpPr>
          <p:cNvPr id="22" name="Rectangle 21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Big Data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21" name="Magnetic Disk 20"/>
          <p:cNvSpPr/>
          <p:nvPr/>
        </p:nvSpPr>
        <p:spPr>
          <a:xfrm>
            <a:off x="3771900" y="3213100"/>
            <a:ext cx="749300" cy="6731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4" grpId="0"/>
      <p:bldP spid="33808" grpId="0"/>
      <p:bldP spid="33810" grpId="0"/>
      <p:bldP spid="2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Sort &amp; Distribution</a:t>
            </a:r>
            <a:endParaRPr lang="en-US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92706" y="540803"/>
            <a:ext cx="2825548" cy="1048135"/>
            <a:chOff x="4318406" y="2558924"/>
            <a:chExt cx="2282739" cy="1048135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41" name="Can 140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S1</a:t>
                  </a:r>
                </a:p>
              </p:txBody>
            </p:sp>
            <p:sp>
              <p:nvSpPr>
                <p:cNvPr id="142" name="Can 141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S2</a:t>
                  </a:r>
                </a:p>
              </p:txBody>
            </p:sp>
          </p:grpSp>
          <p:sp>
            <p:nvSpPr>
              <p:cNvPr id="136" name="Rectangle 13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5524906" y="540803"/>
            <a:ext cx="3001874" cy="1048135"/>
            <a:chOff x="4318406" y="2558924"/>
            <a:chExt cx="2282739" cy="1048135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318406" y="2558924"/>
              <a:ext cx="2282739" cy="1048135"/>
            </a:xfrm>
            <a:prstGeom prst="rect">
              <a:avLst/>
            </a:prstGeom>
            <a:gradFill rotWithShape="1">
              <a:gsLst>
                <a:gs pos="0">
                  <a:srgbClr val="005A84">
                    <a:lumMod val="50000"/>
                    <a:alpha val="59000"/>
                  </a:srgbClr>
                </a:gs>
                <a:gs pos="80000">
                  <a:srgbClr val="005A84">
                    <a:alpha val="60000"/>
                  </a:srgbClr>
                </a:gs>
                <a:gs pos="100000">
                  <a:srgbClr val="005A84">
                    <a:alpha val="61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4428051" y="2641373"/>
              <a:ext cx="2003468" cy="879232"/>
              <a:chOff x="753533" y="1447800"/>
              <a:chExt cx="1126067" cy="856750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866227" y="1973502"/>
                <a:ext cx="933708" cy="331048"/>
                <a:chOff x="866227" y="1973502"/>
                <a:chExt cx="933708" cy="331048"/>
              </a:xfrm>
            </p:grpSpPr>
            <p:sp>
              <p:nvSpPr>
                <p:cNvPr id="130" name="Can 129"/>
                <p:cNvSpPr/>
                <p:nvPr/>
              </p:nvSpPr>
              <p:spPr bwMode="auto">
                <a:xfrm>
                  <a:off x="866227" y="1990293"/>
                  <a:ext cx="245023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S3</a:t>
                  </a:r>
                </a:p>
              </p:txBody>
            </p:sp>
            <p:sp>
              <p:nvSpPr>
                <p:cNvPr id="131" name="Can 130"/>
                <p:cNvSpPr/>
                <p:nvPr/>
              </p:nvSpPr>
              <p:spPr bwMode="auto">
                <a:xfrm>
                  <a:off x="1536699" y="1973502"/>
                  <a:ext cx="263236" cy="314257"/>
                </a:xfrm>
                <a:prstGeom prst="can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S4</a:t>
                  </a:r>
                </a:p>
              </p:txBody>
            </p:sp>
          </p:grpSp>
          <p:sp>
            <p:nvSpPr>
              <p:cNvPr id="126" name="Rectangle 125"/>
              <p:cNvSpPr/>
              <p:nvPr/>
            </p:nvSpPr>
            <p:spPr bwMode="auto">
              <a:xfrm>
                <a:off x="753533" y="1447800"/>
                <a:ext cx="1126067" cy="1439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9585A">
                        <a:lumMod val="60000"/>
                        <a:lumOff val="40000"/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72583" y="1718738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1536699" y="1710271"/>
                <a:ext cx="338667" cy="118533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</a:srgbClr>
                  </a:gs>
                  <a:gs pos="80000">
                    <a:srgbClr val="005A84"/>
                  </a:gs>
                  <a:gs pos="100000">
                    <a:srgbClr val="005A84"/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859365" y="1703917"/>
                <a:ext cx="912285" cy="136040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1000"/>
                    </a:srgbClr>
                  </a:gs>
                  <a:gs pos="80000">
                    <a:srgbClr val="005A84">
                      <a:alpha val="47000"/>
                    </a:srgbClr>
                  </a:gs>
                  <a:gs pos="100000">
                    <a:srgbClr val="005A84">
                      <a:alpha val="19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9585A">
                      <a:lumMod val="60000"/>
                      <a:lumOff val="40000"/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2070376" y="4237943"/>
            <a:ext cx="638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PLAYING_CARDS</a:t>
            </a:r>
            <a:r>
              <a:rPr lang="en-US" dirty="0" smtClean="0"/>
              <a:t> DISTKEY: SUIT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3180957" y="138298"/>
            <a:ext cx="249314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1" name="Straight Arrow Connector 80"/>
          <p:cNvCxnSpPr/>
          <p:nvPr/>
        </p:nvCxnSpPr>
        <p:spPr>
          <a:xfrm>
            <a:off x="6334491" y="138298"/>
            <a:ext cx="256809" cy="27042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9" name="Straight Arrow Connector 108"/>
          <p:cNvCxnSpPr/>
          <p:nvPr/>
        </p:nvCxnSpPr>
        <p:spPr>
          <a:xfrm flipV="1">
            <a:off x="4892573" y="1151218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3" name="TextBox 32"/>
          <p:cNvSpPr txBox="1"/>
          <p:nvPr/>
        </p:nvSpPr>
        <p:spPr>
          <a:xfrm>
            <a:off x="2061321" y="4615671"/>
            <a:ext cx="4968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PLAYING_CARDS </a:t>
            </a:r>
            <a:r>
              <a:rPr lang="en-US" dirty="0" smtClean="0"/>
              <a:t>SORTKEY: </a:t>
            </a:r>
            <a:r>
              <a:rPr lang="en-US" dirty="0"/>
              <a:t>CARD_VALUE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03202" y="1710587"/>
            <a:ext cx="554075" cy="2238459"/>
            <a:chOff x="2103202" y="1710587"/>
            <a:chExt cx="554075" cy="2238459"/>
          </a:xfrm>
        </p:grpSpPr>
        <p:pic>
          <p:nvPicPr>
            <p:cNvPr id="49" name="Picture 2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527" y="1710587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3" name="Picture 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527" y="2005879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4" name="Picture 3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527" y="230117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6" name="Picture 3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527" y="2596463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3" name="Picture 3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527" y="2891755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8" name="Picture 4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202" y="3187046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834332" y="1691947"/>
            <a:ext cx="538163" cy="2261604"/>
            <a:chOff x="3834332" y="1691947"/>
            <a:chExt cx="538163" cy="2261604"/>
          </a:xfrm>
        </p:grpSpPr>
        <p:pic>
          <p:nvPicPr>
            <p:cNvPr id="45" name="Picture 4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332" y="1691947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5" name="Picture 4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332" y="199186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2" name="Picture 4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332" y="2291789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9" name="Picture 4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332" y="259171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0" name="Picture 4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332" y="289163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3" name="Picture 5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332" y="319155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5928013" y="1725091"/>
            <a:ext cx="545517" cy="2266200"/>
            <a:chOff x="5928013" y="1725091"/>
            <a:chExt cx="545517" cy="2266200"/>
          </a:xfrm>
        </p:grpSpPr>
        <p:pic>
          <p:nvPicPr>
            <p:cNvPr id="47" name="Picture 1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367" y="1725091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4" name="Picture 1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367" y="2025931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1" name="Picture 19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367" y="232677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0" name="Picture 4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367" y="262761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1" name="Picture 26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367" y="2928451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6" name="Picture 27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013" y="3229291"/>
              <a:ext cx="5381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511400" y="1745828"/>
            <a:ext cx="539750" cy="2243631"/>
            <a:chOff x="7511400" y="1745828"/>
            <a:chExt cx="539750" cy="2243631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1400" y="1745828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1400" y="2042154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2" name="Picture 6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1400" y="2338480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1400" y="2634806"/>
              <a:ext cx="53816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7" name="Picture 10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1400" y="2931132"/>
              <a:ext cx="536575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4" name="Picture 43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1400" y="3227459"/>
              <a:ext cx="5397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475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2625531" cy="5143500"/>
          </a:xfrm>
          <a:prstGeom prst="rect">
            <a:avLst/>
          </a:prstGeom>
          <a:solidFill>
            <a:srgbClr val="1F4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5222" y="2231337"/>
            <a:ext cx="216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29925"/>
                </a:solidFill>
              </a:rPr>
              <a:t>Zone Maps</a:t>
            </a:r>
            <a:endParaRPr lang="en-US" sz="2800" dirty="0">
              <a:solidFill>
                <a:srgbClr val="F29925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5249" y="74880"/>
            <a:ext cx="6056441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 smtClean="0"/>
              <a:t>SELECT COUNT(*) FROM LOGS WHERE DATE = ‘09-JUNE-2013</a:t>
            </a:r>
            <a:r>
              <a:rPr lang="en-US" dirty="0" smtClean="0"/>
              <a:t>’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768600" y="627762"/>
            <a:ext cx="3089469" cy="4202008"/>
            <a:chOff x="2768600" y="627762"/>
            <a:chExt cx="3089469" cy="4202008"/>
          </a:xfrm>
        </p:grpSpPr>
        <p:sp>
          <p:nvSpPr>
            <p:cNvPr id="2" name="Rectangle 1"/>
            <p:cNvSpPr/>
            <p:nvPr/>
          </p:nvSpPr>
          <p:spPr>
            <a:xfrm>
              <a:off x="2768600" y="1320800"/>
              <a:ext cx="1295400" cy="5207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68600" y="2091619"/>
              <a:ext cx="1295400" cy="4891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68600" y="2857611"/>
              <a:ext cx="1295400" cy="4951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4000" y="1249951"/>
              <a:ext cx="1794069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 smtClean="0"/>
                <a:t>MIN: 01-JUNE-2013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 smtClean="0"/>
                <a:t>MAX: 20-JUNE-2013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64000" y="2015530"/>
              <a:ext cx="1794069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 smtClean="0"/>
                <a:t>MIN: 08-JUNE-2013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 smtClean="0"/>
                <a:t>MAX: 30-JUNE-2013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4000" y="2781411"/>
              <a:ext cx="1794069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 smtClean="0"/>
                <a:t>MIN: 12-JUNE-2013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 smtClean="0"/>
                <a:t>MAX: 20-JUNE-2013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68600" y="3568589"/>
              <a:ext cx="1295400" cy="4891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68600" y="4334581"/>
              <a:ext cx="1295400" cy="4951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64000" y="3492500"/>
              <a:ext cx="1794069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 smtClean="0"/>
                <a:t>MIN: 02-JUNE-2013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 smtClean="0"/>
                <a:t>MAX: 25-JUNE-2013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64000" y="4258381"/>
              <a:ext cx="1794069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 smtClean="0"/>
                <a:t>MIN: 06-JUNE-2013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 smtClean="0"/>
                <a:t>MAX: 12-JUNE-2013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29849" y="627762"/>
              <a:ext cx="2606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29925"/>
                  </a:solidFill>
                </a:rPr>
                <a:t>Unsorted Table</a:t>
              </a:r>
              <a:endParaRPr lang="en-US" sz="2400" dirty="0">
                <a:solidFill>
                  <a:srgbClr val="F29925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98574" y="648444"/>
            <a:ext cx="3089469" cy="4202008"/>
            <a:chOff x="5998574" y="648444"/>
            <a:chExt cx="3089469" cy="4202008"/>
          </a:xfrm>
        </p:grpSpPr>
        <p:sp>
          <p:nvSpPr>
            <p:cNvPr id="19" name="Rectangle 18"/>
            <p:cNvSpPr/>
            <p:nvPr/>
          </p:nvSpPr>
          <p:spPr>
            <a:xfrm>
              <a:off x="5998574" y="1341482"/>
              <a:ext cx="1295400" cy="5207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98574" y="2112301"/>
              <a:ext cx="1295400" cy="4891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98574" y="2878293"/>
              <a:ext cx="1295400" cy="4951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93974" y="1270633"/>
              <a:ext cx="1794069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 smtClean="0"/>
                <a:t>MIN: 01-JUNE-2013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 smtClean="0"/>
                <a:t>MAX: 06-JUNE-2013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293974" y="2036212"/>
              <a:ext cx="1794069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 smtClean="0"/>
                <a:t>MIN: 07-JUNE-2013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 smtClean="0"/>
                <a:t>MAX: 12-JUNE-2013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93974" y="2802093"/>
              <a:ext cx="1794069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 smtClean="0"/>
                <a:t>MIN: 13-JUNE-2013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 smtClean="0"/>
                <a:t>MAX: 18-JUNE-2013 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98574" y="3589271"/>
              <a:ext cx="1295400" cy="4891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98574" y="4355263"/>
              <a:ext cx="1295400" cy="4951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93974" y="3513182"/>
              <a:ext cx="1794069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 smtClean="0"/>
                <a:t>MIN: 19-JUNE-2013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 smtClean="0"/>
                <a:t>MAX: 24-JUNE-2013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293974" y="4279063"/>
              <a:ext cx="1794069" cy="563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 smtClean="0"/>
                <a:t>MIN: 25-JUNE-2013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 smtClean="0"/>
                <a:t>MAX: 30-JUNE-2013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59823" y="648444"/>
              <a:ext cx="2606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29925"/>
                  </a:solidFill>
                </a:rPr>
                <a:t>S</a:t>
              </a:r>
              <a:r>
                <a:rPr lang="en-US" sz="2400" dirty="0" smtClean="0">
                  <a:solidFill>
                    <a:srgbClr val="F29925"/>
                  </a:solidFill>
                </a:rPr>
                <a:t>orted By Date</a:t>
              </a:r>
              <a:endParaRPr lang="en-US" sz="2400" dirty="0">
                <a:solidFill>
                  <a:srgbClr val="F29925"/>
                </a:solidFill>
              </a:endParaRPr>
            </a:p>
          </p:txBody>
        </p:sp>
      </p:grpSp>
      <p:sp>
        <p:nvSpPr>
          <p:cNvPr id="5" name="Rectangle 4"/>
          <p:cNvSpPr>
            <a:spLocks noChangeAspect="1"/>
          </p:cNvSpPr>
          <p:nvPr/>
        </p:nvSpPr>
        <p:spPr>
          <a:xfrm>
            <a:off x="2692400" y="1264706"/>
            <a:ext cx="1456448" cy="5847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READ</a:t>
            </a:r>
            <a:endParaRPr lang="en-US" sz="32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2692400" y="2035747"/>
            <a:ext cx="1456448" cy="5847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READ</a:t>
            </a:r>
            <a:endParaRPr lang="en-US" sz="32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2692400" y="3499906"/>
            <a:ext cx="1456448" cy="5847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READ</a:t>
            </a:r>
            <a:endParaRPr lang="en-US" sz="32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2692400" y="4265787"/>
            <a:ext cx="1456448" cy="5847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READ</a:t>
            </a:r>
            <a:endParaRPr lang="en-US" sz="32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6" name="Rectangle 35"/>
          <p:cNvSpPr>
            <a:spLocks noChangeAspect="1"/>
          </p:cNvSpPr>
          <p:nvPr/>
        </p:nvSpPr>
        <p:spPr>
          <a:xfrm>
            <a:off x="5922374" y="2043037"/>
            <a:ext cx="1456448" cy="5847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READ</a:t>
            </a:r>
            <a:endParaRPr lang="en-US" sz="32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Sort Keys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62179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1" grpId="0"/>
      <p:bldP spid="32" grpId="0"/>
      <p:bldP spid="35" grpId="0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Sort Keys 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200" y="1130300"/>
            <a:ext cx="4095993" cy="2891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4400" dirty="0" smtClean="0"/>
              <a:t>Single Column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4400" dirty="0" smtClean="0"/>
              <a:t>Compound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4400" dirty="0" smtClean="0"/>
              <a:t>Interleaved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7558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689" y="101545"/>
            <a:ext cx="8205304" cy="857250"/>
          </a:xfrm>
        </p:spPr>
        <p:txBody>
          <a:bodyPr/>
          <a:lstStyle/>
          <a:p>
            <a:r>
              <a:rPr lang="en-US" dirty="0" smtClean="0"/>
              <a:t>Single Column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Sort Keys 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584492"/>
            <a:ext cx="796609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Table is sorted by 1</a:t>
            </a:r>
            <a:r>
              <a:rPr lang="en-US" sz="2400" baseline="30000" dirty="0">
                <a:solidFill>
                  <a:prstClr val="white"/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column</a:t>
            </a:r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85800" y="1924050"/>
            <a:ext cx="8458200" cy="630557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rgbClr val="FFFFFF"/>
                </a:solidFill>
                <a:latin typeface="Lucida Console"/>
                <a:cs typeface="Lucida Console"/>
              </a:rPr>
              <a:t>[ SORTKEY ( </a:t>
            </a:r>
            <a:r>
              <a:rPr lang="en-US" sz="1400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cust_id</a:t>
            </a:r>
            <a:r>
              <a:rPr lang="en-US" sz="1400" dirty="0" smtClean="0">
                <a:solidFill>
                  <a:srgbClr val="FFFFFF"/>
                </a:solidFill>
                <a:latin typeface="Lucida Console"/>
                <a:cs typeface="Lucida Console"/>
              </a:rPr>
              <a:t> ) ] </a:t>
            </a:r>
            <a:endParaRPr lang="en-US" sz="1400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816392"/>
            <a:ext cx="7966093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Best for: 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Queries that use 1 column as primary filter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Can speed up joins and group </a:t>
            </a:r>
            <a:r>
              <a:rPr lang="en-US" dirty="0" err="1" smtClean="0">
                <a:solidFill>
                  <a:prstClr val="white"/>
                </a:solidFill>
                <a:latin typeface="Arial"/>
                <a:cs typeface="Arial"/>
              </a:rPr>
              <a:t>bys</a:t>
            </a:r>
            <a:endParaRPr lang="en-US" dirty="0" smtClean="0">
              <a:solidFill>
                <a:prstClr val="white"/>
              </a:solidFill>
              <a:latin typeface="Arial"/>
              <a:cs typeface="Arial"/>
            </a:endParaRPr>
          </a:p>
          <a:p>
            <a:pPr marL="1257300" lvl="2" indent="-34290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Quickest to VACUUM</a:t>
            </a:r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468234" y="774527"/>
            <a:ext cx="1835675" cy="866003"/>
            <a:chOff x="537333" y="1269158"/>
            <a:chExt cx="1835675" cy="866003"/>
          </a:xfrm>
        </p:grpSpPr>
        <p:grpSp>
          <p:nvGrpSpPr>
            <p:cNvPr id="12" name="Group 11"/>
            <p:cNvGrpSpPr/>
            <p:nvPr/>
          </p:nvGrpSpPr>
          <p:grpSpPr>
            <a:xfrm>
              <a:off x="537333" y="1269158"/>
              <a:ext cx="1828800" cy="195827"/>
              <a:chOff x="537333" y="1269158"/>
              <a:chExt cx="1828800" cy="195827"/>
            </a:xfrm>
          </p:grpSpPr>
          <p:sp>
            <p:nvSpPr>
              <p:cNvPr id="3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6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7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8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9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37333" y="1490135"/>
              <a:ext cx="1828800" cy="195827"/>
              <a:chOff x="537333" y="1269158"/>
              <a:chExt cx="1828800" cy="195827"/>
            </a:xfrm>
          </p:grpSpPr>
          <p:sp>
            <p:nvSpPr>
              <p:cNvPr id="28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9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0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1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2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3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44208" y="1718357"/>
              <a:ext cx="1828800" cy="195827"/>
              <a:chOff x="537333" y="1269158"/>
              <a:chExt cx="1828800" cy="195827"/>
            </a:xfrm>
          </p:grpSpPr>
          <p:sp>
            <p:nvSpPr>
              <p:cNvPr id="2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4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5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6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7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44208" y="1939334"/>
              <a:ext cx="1828800" cy="195827"/>
              <a:chOff x="537333" y="1269158"/>
              <a:chExt cx="1828800" cy="195827"/>
            </a:xfrm>
          </p:grpSpPr>
          <p:sp>
            <p:nvSpPr>
              <p:cNvPr id="1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7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8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9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0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1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6481984" y="1791094"/>
            <a:ext cx="1835675" cy="866003"/>
            <a:chOff x="544208" y="2419186"/>
            <a:chExt cx="1835675" cy="866003"/>
          </a:xfrm>
        </p:grpSpPr>
        <p:grpSp>
          <p:nvGrpSpPr>
            <p:cNvPr id="41" name="Group 40"/>
            <p:cNvGrpSpPr/>
            <p:nvPr/>
          </p:nvGrpSpPr>
          <p:grpSpPr>
            <a:xfrm>
              <a:off x="544208" y="2419186"/>
              <a:ext cx="1828800" cy="195827"/>
              <a:chOff x="537333" y="1269158"/>
              <a:chExt cx="1828800" cy="195827"/>
            </a:xfrm>
          </p:grpSpPr>
          <p:sp>
            <p:nvSpPr>
              <p:cNvPr id="6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5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6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7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44208" y="2640163"/>
              <a:ext cx="1828800" cy="195827"/>
              <a:chOff x="537333" y="1269158"/>
              <a:chExt cx="1828800" cy="195827"/>
            </a:xfrm>
          </p:grpSpPr>
          <p:sp>
            <p:nvSpPr>
              <p:cNvPr id="57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8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9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0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1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2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51083" y="2868385"/>
              <a:ext cx="1828800" cy="195827"/>
              <a:chOff x="537333" y="1269158"/>
              <a:chExt cx="1828800" cy="195827"/>
            </a:xfrm>
          </p:grpSpPr>
          <p:sp>
            <p:nvSpPr>
              <p:cNvPr id="51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3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4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5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6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51083" y="3089362"/>
              <a:ext cx="1828800" cy="195827"/>
              <a:chOff x="537333" y="1269158"/>
              <a:chExt cx="1828800" cy="195827"/>
            </a:xfrm>
          </p:grpSpPr>
          <p:sp>
            <p:nvSpPr>
              <p:cNvPr id="4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7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8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9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0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6488859" y="2768860"/>
            <a:ext cx="1835675" cy="866003"/>
            <a:chOff x="537333" y="1269158"/>
            <a:chExt cx="1835675" cy="866003"/>
          </a:xfrm>
        </p:grpSpPr>
        <p:grpSp>
          <p:nvGrpSpPr>
            <p:cNvPr id="70" name="Group 69"/>
            <p:cNvGrpSpPr/>
            <p:nvPr/>
          </p:nvGrpSpPr>
          <p:grpSpPr>
            <a:xfrm>
              <a:off x="537333" y="1269158"/>
              <a:ext cx="1828800" cy="195827"/>
              <a:chOff x="537333" y="1269158"/>
              <a:chExt cx="1828800" cy="195827"/>
            </a:xfrm>
          </p:grpSpPr>
          <p:sp>
            <p:nvSpPr>
              <p:cNvPr id="9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4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5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6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7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37333" y="1490135"/>
              <a:ext cx="1828800" cy="195827"/>
              <a:chOff x="537333" y="1269158"/>
              <a:chExt cx="1828800" cy="195827"/>
            </a:xfrm>
          </p:grpSpPr>
          <p:sp>
            <p:nvSpPr>
              <p:cNvPr id="8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7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8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9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0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1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44208" y="1718357"/>
              <a:ext cx="1828800" cy="195827"/>
              <a:chOff x="537333" y="1269158"/>
              <a:chExt cx="1828800" cy="195827"/>
            </a:xfrm>
          </p:grpSpPr>
          <p:sp>
            <p:nvSpPr>
              <p:cNvPr id="80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1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2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3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4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5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44208" y="1939334"/>
              <a:ext cx="1828800" cy="195827"/>
              <a:chOff x="537333" y="1269158"/>
              <a:chExt cx="1828800" cy="195827"/>
            </a:xfrm>
          </p:grpSpPr>
          <p:sp>
            <p:nvSpPr>
              <p:cNvPr id="7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6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7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8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9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6502609" y="3785427"/>
            <a:ext cx="1835675" cy="866003"/>
            <a:chOff x="544208" y="2419186"/>
            <a:chExt cx="1835675" cy="866003"/>
          </a:xfrm>
        </p:grpSpPr>
        <p:grpSp>
          <p:nvGrpSpPr>
            <p:cNvPr id="99" name="Group 98"/>
            <p:cNvGrpSpPr/>
            <p:nvPr/>
          </p:nvGrpSpPr>
          <p:grpSpPr>
            <a:xfrm>
              <a:off x="544208" y="2419186"/>
              <a:ext cx="1828800" cy="195827"/>
              <a:chOff x="537333" y="1269158"/>
              <a:chExt cx="1828800" cy="195827"/>
            </a:xfrm>
          </p:grpSpPr>
          <p:sp>
            <p:nvSpPr>
              <p:cNvPr id="121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3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4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5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44208" y="2640163"/>
              <a:ext cx="1828800" cy="195827"/>
              <a:chOff x="537333" y="1269158"/>
              <a:chExt cx="1828800" cy="195827"/>
            </a:xfrm>
          </p:grpSpPr>
          <p:sp>
            <p:nvSpPr>
              <p:cNvPr id="11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7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8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9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0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551083" y="2868385"/>
              <a:ext cx="1828800" cy="195827"/>
              <a:chOff x="537333" y="1269158"/>
              <a:chExt cx="1828800" cy="195827"/>
            </a:xfrm>
          </p:grpSpPr>
          <p:sp>
            <p:nvSpPr>
              <p:cNvPr id="109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0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1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2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3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4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551083" y="3089362"/>
              <a:ext cx="1828800" cy="195827"/>
              <a:chOff x="537333" y="1269158"/>
              <a:chExt cx="1828800" cy="195827"/>
            </a:xfrm>
          </p:grpSpPr>
          <p:sp>
            <p:nvSpPr>
              <p:cNvPr id="10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5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6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7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8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sp>
        <p:nvSpPr>
          <p:cNvPr id="128" name="TextBox 127"/>
          <p:cNvSpPr txBox="1"/>
          <p:nvPr/>
        </p:nvSpPr>
        <p:spPr>
          <a:xfrm>
            <a:off x="6558555" y="97040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567643" y="121186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576731" y="141916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578745" y="397459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587833" y="421605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596921" y="442334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582182" y="37711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572925" y="296369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582013" y="320515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591101" y="341244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561830" y="276834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567187" y="198074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576275" y="222220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585363" y="242950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556092" y="178540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559320" y="75973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59" name="Rounded Rectangle 158"/>
          <p:cNvSpPr/>
          <p:nvPr/>
        </p:nvSpPr>
        <p:spPr>
          <a:xfrm>
            <a:off x="8430512" y="774526"/>
            <a:ext cx="285208" cy="853056"/>
          </a:xfrm>
          <a:prstGeom prst="roundRect">
            <a:avLst/>
          </a:prstGeom>
          <a:solidFill>
            <a:srgbClr val="C052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8439388" y="1798315"/>
            <a:ext cx="285208" cy="8530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8440458" y="2776081"/>
            <a:ext cx="285208" cy="85305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8441168" y="3789524"/>
            <a:ext cx="285208" cy="8530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3" name="Sync Replication Text"/>
          <p:cNvSpPr txBox="1"/>
          <p:nvPr/>
        </p:nvSpPr>
        <p:spPr>
          <a:xfrm>
            <a:off x="6491205" y="555784"/>
            <a:ext cx="2257830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Arial"/>
              </a:rPr>
              <a:t>cust_id</a:t>
            </a:r>
            <a:r>
              <a:rPr lang="en-US" sz="800" dirty="0">
                <a:solidFill>
                  <a:schemeClr val="bg1"/>
                </a:solidFill>
                <a:latin typeface="Arial"/>
              </a:rPr>
              <a:t>     </a:t>
            </a:r>
            <a:r>
              <a:rPr lang="en-US" sz="800" dirty="0" smtClean="0">
                <a:solidFill>
                  <a:schemeClr val="bg1"/>
                </a:solidFill>
                <a:latin typeface="Arial"/>
              </a:rPr>
              <a:t>   other </a:t>
            </a:r>
            <a:r>
              <a:rPr lang="en-US" sz="800" dirty="0">
                <a:solidFill>
                  <a:schemeClr val="bg1"/>
                </a:solidFill>
                <a:latin typeface="Arial"/>
              </a:rPr>
              <a:t>columns             </a:t>
            </a:r>
            <a:r>
              <a:rPr lang="en-US" sz="800" dirty="0" smtClean="0">
                <a:solidFill>
                  <a:schemeClr val="bg1"/>
                </a:solidFill>
                <a:latin typeface="Arial"/>
              </a:rPr>
              <a:t>              blocks</a:t>
            </a:r>
            <a:endParaRPr lang="en-US" sz="8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761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389" y="0"/>
            <a:ext cx="8205304" cy="857250"/>
          </a:xfrm>
        </p:spPr>
        <p:txBody>
          <a:bodyPr/>
          <a:lstStyle/>
          <a:p>
            <a:r>
              <a:rPr lang="en-US" dirty="0" smtClean="0"/>
              <a:t>Compound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Sort Keys 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9893" y="1698792"/>
            <a:ext cx="796609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Table is sorted by 1</a:t>
            </a:r>
            <a:r>
              <a:rPr lang="en-US" sz="2400" baseline="30000" dirty="0" smtClean="0">
                <a:solidFill>
                  <a:prstClr val="white"/>
                </a:solidFill>
                <a:latin typeface="Arial"/>
                <a:cs typeface="Arial"/>
              </a:rPr>
              <a:t>st</a:t>
            </a: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 column , then 2</a:t>
            </a:r>
            <a:r>
              <a:rPr lang="en-US" sz="2400" baseline="30000" dirty="0" smtClean="0">
                <a:solidFill>
                  <a:prstClr val="white"/>
                </a:solidFill>
                <a:latin typeface="Arial"/>
                <a:cs typeface="Arial"/>
              </a:rPr>
              <a:t>nd</a:t>
            </a: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  etc.</a:t>
            </a:r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3700" y="2038350"/>
            <a:ext cx="8458200" cy="630557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rgbClr val="FFFFFF"/>
                </a:solidFill>
                <a:latin typeface="Lucida Console"/>
                <a:cs typeface="Lucida Console"/>
              </a:rPr>
              <a:t>[ SORTKEY COMPOUND ( </a:t>
            </a:r>
            <a:r>
              <a:rPr lang="en-US" sz="1400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cust_id</a:t>
            </a:r>
            <a:r>
              <a:rPr lang="en-US" sz="1400" dirty="0" smtClean="0">
                <a:solidFill>
                  <a:srgbClr val="FFFFFF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prod_id</a:t>
            </a:r>
            <a:r>
              <a:rPr lang="en-US" sz="1400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lang="en-US" sz="1400" dirty="0" smtClean="0">
                <a:solidFill>
                  <a:srgbClr val="FFFFFF"/>
                </a:solidFill>
                <a:latin typeface="Lucida Console"/>
                <a:cs typeface="Lucida Console"/>
              </a:rPr>
              <a:t> ] </a:t>
            </a:r>
            <a:endParaRPr lang="en-US" sz="1400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0499" y="2651292"/>
            <a:ext cx="5714999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Best for: 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Queries that use 1 column as primary filter, then other columns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Can speed up joins and group </a:t>
            </a:r>
            <a:r>
              <a:rPr lang="en-US" dirty="0" err="1" smtClean="0">
                <a:solidFill>
                  <a:prstClr val="white"/>
                </a:solidFill>
                <a:latin typeface="Arial"/>
                <a:cs typeface="Arial"/>
              </a:rPr>
              <a:t>bys</a:t>
            </a:r>
            <a:endParaRPr lang="en-US" dirty="0" smtClean="0">
              <a:solidFill>
                <a:prstClr val="white"/>
              </a:solidFill>
              <a:latin typeface="Arial"/>
              <a:cs typeface="Arial"/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 Slower to VACUUM than single column</a:t>
            </a:r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658734" y="787227"/>
            <a:ext cx="1835675" cy="866003"/>
            <a:chOff x="537333" y="1269158"/>
            <a:chExt cx="1835675" cy="866003"/>
          </a:xfrm>
        </p:grpSpPr>
        <p:grpSp>
          <p:nvGrpSpPr>
            <p:cNvPr id="12" name="Group 11"/>
            <p:cNvGrpSpPr/>
            <p:nvPr/>
          </p:nvGrpSpPr>
          <p:grpSpPr>
            <a:xfrm>
              <a:off x="537333" y="1269158"/>
              <a:ext cx="1828800" cy="195827"/>
              <a:chOff x="537333" y="1269158"/>
              <a:chExt cx="1828800" cy="195827"/>
            </a:xfrm>
          </p:grpSpPr>
          <p:sp>
            <p:nvSpPr>
              <p:cNvPr id="3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6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7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8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9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37333" y="1490135"/>
              <a:ext cx="1828800" cy="195827"/>
              <a:chOff x="537333" y="1269158"/>
              <a:chExt cx="1828800" cy="195827"/>
            </a:xfrm>
          </p:grpSpPr>
          <p:sp>
            <p:nvSpPr>
              <p:cNvPr id="28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9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0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1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2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3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44208" y="1718357"/>
              <a:ext cx="1828800" cy="195827"/>
              <a:chOff x="537333" y="1269158"/>
              <a:chExt cx="1828800" cy="195827"/>
            </a:xfrm>
          </p:grpSpPr>
          <p:sp>
            <p:nvSpPr>
              <p:cNvPr id="2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4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5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6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7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44208" y="1939334"/>
              <a:ext cx="1828800" cy="195827"/>
              <a:chOff x="537333" y="1269158"/>
              <a:chExt cx="1828800" cy="195827"/>
            </a:xfrm>
          </p:grpSpPr>
          <p:sp>
            <p:nvSpPr>
              <p:cNvPr id="1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7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8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9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0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1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6672484" y="1803794"/>
            <a:ext cx="1835675" cy="866003"/>
            <a:chOff x="544208" y="2419186"/>
            <a:chExt cx="1835675" cy="866003"/>
          </a:xfrm>
        </p:grpSpPr>
        <p:grpSp>
          <p:nvGrpSpPr>
            <p:cNvPr id="41" name="Group 40"/>
            <p:cNvGrpSpPr/>
            <p:nvPr/>
          </p:nvGrpSpPr>
          <p:grpSpPr>
            <a:xfrm>
              <a:off x="544208" y="2419186"/>
              <a:ext cx="1828800" cy="195827"/>
              <a:chOff x="537333" y="1269158"/>
              <a:chExt cx="1828800" cy="195827"/>
            </a:xfrm>
          </p:grpSpPr>
          <p:sp>
            <p:nvSpPr>
              <p:cNvPr id="6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5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6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7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44208" y="2640163"/>
              <a:ext cx="1828800" cy="195827"/>
              <a:chOff x="537333" y="1269158"/>
              <a:chExt cx="1828800" cy="195827"/>
            </a:xfrm>
          </p:grpSpPr>
          <p:sp>
            <p:nvSpPr>
              <p:cNvPr id="57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8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9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0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1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2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51083" y="2868385"/>
              <a:ext cx="1828800" cy="195827"/>
              <a:chOff x="537333" y="1269158"/>
              <a:chExt cx="1828800" cy="195827"/>
            </a:xfrm>
          </p:grpSpPr>
          <p:sp>
            <p:nvSpPr>
              <p:cNvPr id="51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3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4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5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6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51083" y="3089362"/>
              <a:ext cx="1828800" cy="195827"/>
              <a:chOff x="537333" y="1269158"/>
              <a:chExt cx="1828800" cy="195827"/>
            </a:xfrm>
          </p:grpSpPr>
          <p:sp>
            <p:nvSpPr>
              <p:cNvPr id="4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7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8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9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0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6679359" y="2781560"/>
            <a:ext cx="1835675" cy="866003"/>
            <a:chOff x="537333" y="1269158"/>
            <a:chExt cx="1835675" cy="866003"/>
          </a:xfrm>
        </p:grpSpPr>
        <p:grpSp>
          <p:nvGrpSpPr>
            <p:cNvPr id="70" name="Group 69"/>
            <p:cNvGrpSpPr/>
            <p:nvPr/>
          </p:nvGrpSpPr>
          <p:grpSpPr>
            <a:xfrm>
              <a:off x="537333" y="1269158"/>
              <a:ext cx="1828800" cy="195827"/>
              <a:chOff x="537333" y="1269158"/>
              <a:chExt cx="1828800" cy="195827"/>
            </a:xfrm>
          </p:grpSpPr>
          <p:sp>
            <p:nvSpPr>
              <p:cNvPr id="9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4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5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6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7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37333" y="1490135"/>
              <a:ext cx="1828800" cy="195827"/>
              <a:chOff x="537333" y="1269158"/>
              <a:chExt cx="1828800" cy="195827"/>
            </a:xfrm>
          </p:grpSpPr>
          <p:sp>
            <p:nvSpPr>
              <p:cNvPr id="8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7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8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9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0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1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44208" y="1718357"/>
              <a:ext cx="1828800" cy="195827"/>
              <a:chOff x="537333" y="1269158"/>
              <a:chExt cx="1828800" cy="195827"/>
            </a:xfrm>
          </p:grpSpPr>
          <p:sp>
            <p:nvSpPr>
              <p:cNvPr id="80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1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2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3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4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5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44208" y="1939334"/>
              <a:ext cx="1828800" cy="195827"/>
              <a:chOff x="537333" y="1269158"/>
              <a:chExt cx="1828800" cy="195827"/>
            </a:xfrm>
          </p:grpSpPr>
          <p:sp>
            <p:nvSpPr>
              <p:cNvPr id="7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6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7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8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9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6693109" y="3798127"/>
            <a:ext cx="1835675" cy="866003"/>
            <a:chOff x="544208" y="2419186"/>
            <a:chExt cx="1835675" cy="866003"/>
          </a:xfrm>
        </p:grpSpPr>
        <p:grpSp>
          <p:nvGrpSpPr>
            <p:cNvPr id="99" name="Group 98"/>
            <p:cNvGrpSpPr/>
            <p:nvPr/>
          </p:nvGrpSpPr>
          <p:grpSpPr>
            <a:xfrm>
              <a:off x="544208" y="2419186"/>
              <a:ext cx="1828800" cy="195827"/>
              <a:chOff x="537333" y="1269158"/>
              <a:chExt cx="1828800" cy="195827"/>
            </a:xfrm>
          </p:grpSpPr>
          <p:sp>
            <p:nvSpPr>
              <p:cNvPr id="121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3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4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5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44208" y="2640163"/>
              <a:ext cx="1828800" cy="195827"/>
              <a:chOff x="537333" y="1269158"/>
              <a:chExt cx="1828800" cy="195827"/>
            </a:xfrm>
          </p:grpSpPr>
          <p:sp>
            <p:nvSpPr>
              <p:cNvPr id="11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7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8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9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0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551083" y="2868385"/>
              <a:ext cx="1828800" cy="195827"/>
              <a:chOff x="537333" y="1269158"/>
              <a:chExt cx="1828800" cy="195827"/>
            </a:xfrm>
          </p:grpSpPr>
          <p:sp>
            <p:nvSpPr>
              <p:cNvPr id="109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0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1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2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3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4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551083" y="3089362"/>
              <a:ext cx="1828800" cy="195827"/>
              <a:chOff x="537333" y="1269158"/>
              <a:chExt cx="1828800" cy="195827"/>
            </a:xfrm>
          </p:grpSpPr>
          <p:sp>
            <p:nvSpPr>
              <p:cNvPr id="10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5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6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7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8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7108366" y="77592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749055" y="98310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758143" y="122456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767231" y="143186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110231" y="98991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108366" y="12164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114964" y="143026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128556" y="37801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769245" y="398729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778333" y="422875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787421" y="443604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130421" y="39941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128556" y="422062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135154" y="443444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72682" y="37838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122736" y="276920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763425" y="297639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772513" y="321785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781601" y="342514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124601" y="29832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122736" y="320972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129334" y="34235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752330" y="278104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7116998" y="178625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757687" y="199344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766775" y="223490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775863" y="244220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118863" y="200025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116998" y="222678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7123596" y="24406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746592" y="179810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749820" y="77243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59" name="Rounded Rectangle 158"/>
          <p:cNvSpPr/>
          <p:nvPr/>
        </p:nvSpPr>
        <p:spPr>
          <a:xfrm>
            <a:off x="8621012" y="787226"/>
            <a:ext cx="285208" cy="853056"/>
          </a:xfrm>
          <a:prstGeom prst="roundRect">
            <a:avLst/>
          </a:prstGeom>
          <a:solidFill>
            <a:srgbClr val="C052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8629888" y="1811015"/>
            <a:ext cx="285208" cy="8530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8618258" y="2788781"/>
            <a:ext cx="285208" cy="85305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8618968" y="3802224"/>
            <a:ext cx="285208" cy="8530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3" name="Sync Replication Text"/>
          <p:cNvSpPr txBox="1"/>
          <p:nvPr/>
        </p:nvSpPr>
        <p:spPr>
          <a:xfrm>
            <a:off x="6675012" y="555784"/>
            <a:ext cx="2245808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Arial"/>
              </a:rPr>
              <a:t>cust_id</a:t>
            </a:r>
            <a:r>
              <a:rPr lang="en-US" sz="800" dirty="0">
                <a:solidFill>
                  <a:schemeClr val="bg1"/>
                </a:solidFill>
                <a:latin typeface="Arial"/>
              </a:rPr>
              <a:t>    </a:t>
            </a:r>
            <a:r>
              <a:rPr lang="en-US" sz="800" dirty="0" err="1">
                <a:solidFill>
                  <a:schemeClr val="bg1"/>
                </a:solidFill>
                <a:latin typeface="Arial"/>
              </a:rPr>
              <a:t>prod_id</a:t>
            </a:r>
            <a:r>
              <a:rPr lang="en-US" sz="800" dirty="0">
                <a:solidFill>
                  <a:schemeClr val="bg1"/>
                </a:solidFill>
                <a:latin typeface="Arial"/>
              </a:rPr>
              <a:t>     other columns             blocks</a:t>
            </a:r>
          </a:p>
        </p:txBody>
      </p:sp>
    </p:spTree>
    <p:extLst>
      <p:ext uri="{BB962C8B-B14F-4D97-AF65-F5344CB8AC3E}">
        <p14:creationId xmlns:p14="http://schemas.microsoft.com/office/powerpoint/2010/main" val="26122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189" y="0"/>
            <a:ext cx="8205304" cy="857250"/>
          </a:xfrm>
        </p:spPr>
        <p:txBody>
          <a:bodyPr/>
          <a:lstStyle/>
          <a:p>
            <a:r>
              <a:rPr lang="en-US" dirty="0" smtClean="0"/>
              <a:t>Interleaved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Sort Keys 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7493" y="1520992"/>
            <a:ext cx="796609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rial"/>
                <a:cs typeface="Arial"/>
              </a:rPr>
              <a:t>Equal sort weight is given to each column.</a:t>
            </a:r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58800" y="1924050"/>
            <a:ext cx="8458200" cy="630557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rgbClr val="FFFFFF"/>
                </a:solidFill>
                <a:latin typeface="Lucida Console"/>
                <a:cs typeface="Lucida Console"/>
              </a:rPr>
              <a:t>[ SORTKEY INTERLEAVED ( </a:t>
            </a:r>
            <a:r>
              <a:rPr lang="en-US" sz="1400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cust_id</a:t>
            </a:r>
            <a:r>
              <a:rPr lang="en-US" sz="1400" dirty="0" smtClean="0">
                <a:solidFill>
                  <a:srgbClr val="FFFFFF"/>
                </a:solidFill>
                <a:latin typeface="Lucida Console"/>
                <a:cs typeface="Lucida Console"/>
              </a:rPr>
              <a:t>, prod-id) ] </a:t>
            </a:r>
            <a:endParaRPr lang="en-US" sz="1400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9893" y="2536992"/>
            <a:ext cx="7966093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Best for: 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Queries that use multiple columns in filter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Queries get faster the more columns used in the filter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Arial"/>
                <a:cs typeface="Arial"/>
              </a:rPr>
              <a:t>Slowest to VACUUM</a:t>
            </a:r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09534" y="799927"/>
            <a:ext cx="1835675" cy="866003"/>
            <a:chOff x="537333" y="1269158"/>
            <a:chExt cx="1835675" cy="866003"/>
          </a:xfrm>
        </p:grpSpPr>
        <p:grpSp>
          <p:nvGrpSpPr>
            <p:cNvPr id="12" name="Group 11"/>
            <p:cNvGrpSpPr/>
            <p:nvPr/>
          </p:nvGrpSpPr>
          <p:grpSpPr>
            <a:xfrm>
              <a:off x="537333" y="1269158"/>
              <a:ext cx="1828800" cy="195827"/>
              <a:chOff x="537333" y="1269158"/>
              <a:chExt cx="1828800" cy="195827"/>
            </a:xfrm>
          </p:grpSpPr>
          <p:sp>
            <p:nvSpPr>
              <p:cNvPr id="3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6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7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8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9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37333" y="1490135"/>
              <a:ext cx="1828800" cy="195827"/>
              <a:chOff x="537333" y="1269158"/>
              <a:chExt cx="1828800" cy="195827"/>
            </a:xfrm>
          </p:grpSpPr>
          <p:sp>
            <p:nvSpPr>
              <p:cNvPr id="28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9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0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1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2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3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44208" y="1718357"/>
              <a:ext cx="1828800" cy="195827"/>
              <a:chOff x="537333" y="1269158"/>
              <a:chExt cx="1828800" cy="195827"/>
            </a:xfrm>
          </p:grpSpPr>
          <p:sp>
            <p:nvSpPr>
              <p:cNvPr id="2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4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5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6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7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44208" y="1939334"/>
              <a:ext cx="1828800" cy="195827"/>
              <a:chOff x="537333" y="1269158"/>
              <a:chExt cx="1828800" cy="195827"/>
            </a:xfrm>
          </p:grpSpPr>
          <p:sp>
            <p:nvSpPr>
              <p:cNvPr id="1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7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8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9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0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1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6723284" y="1816494"/>
            <a:ext cx="1835675" cy="866003"/>
            <a:chOff x="544208" y="2419186"/>
            <a:chExt cx="1835675" cy="866003"/>
          </a:xfrm>
        </p:grpSpPr>
        <p:grpSp>
          <p:nvGrpSpPr>
            <p:cNvPr id="41" name="Group 40"/>
            <p:cNvGrpSpPr/>
            <p:nvPr/>
          </p:nvGrpSpPr>
          <p:grpSpPr>
            <a:xfrm>
              <a:off x="544208" y="2419186"/>
              <a:ext cx="1828800" cy="195827"/>
              <a:chOff x="537333" y="1269158"/>
              <a:chExt cx="1828800" cy="195827"/>
            </a:xfrm>
          </p:grpSpPr>
          <p:sp>
            <p:nvSpPr>
              <p:cNvPr id="6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5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6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7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44208" y="2640163"/>
              <a:ext cx="1828800" cy="195827"/>
              <a:chOff x="537333" y="1269158"/>
              <a:chExt cx="1828800" cy="195827"/>
            </a:xfrm>
          </p:grpSpPr>
          <p:sp>
            <p:nvSpPr>
              <p:cNvPr id="57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8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9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0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1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62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51083" y="2868385"/>
              <a:ext cx="1828800" cy="195827"/>
              <a:chOff x="537333" y="1269158"/>
              <a:chExt cx="1828800" cy="195827"/>
            </a:xfrm>
          </p:grpSpPr>
          <p:sp>
            <p:nvSpPr>
              <p:cNvPr id="51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3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4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5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6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51083" y="3089362"/>
              <a:ext cx="1828800" cy="195827"/>
              <a:chOff x="537333" y="1269158"/>
              <a:chExt cx="1828800" cy="195827"/>
            </a:xfrm>
          </p:grpSpPr>
          <p:sp>
            <p:nvSpPr>
              <p:cNvPr id="4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7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8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49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50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6730159" y="2794260"/>
            <a:ext cx="1835675" cy="866003"/>
            <a:chOff x="537333" y="1269158"/>
            <a:chExt cx="1835675" cy="866003"/>
          </a:xfrm>
        </p:grpSpPr>
        <p:grpSp>
          <p:nvGrpSpPr>
            <p:cNvPr id="70" name="Group 69"/>
            <p:cNvGrpSpPr/>
            <p:nvPr/>
          </p:nvGrpSpPr>
          <p:grpSpPr>
            <a:xfrm>
              <a:off x="537333" y="1269158"/>
              <a:ext cx="1828800" cy="195827"/>
              <a:chOff x="537333" y="1269158"/>
              <a:chExt cx="1828800" cy="195827"/>
            </a:xfrm>
          </p:grpSpPr>
          <p:sp>
            <p:nvSpPr>
              <p:cNvPr id="9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4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5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6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7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37333" y="1490135"/>
              <a:ext cx="1828800" cy="195827"/>
              <a:chOff x="537333" y="1269158"/>
              <a:chExt cx="1828800" cy="195827"/>
            </a:xfrm>
          </p:grpSpPr>
          <p:sp>
            <p:nvSpPr>
              <p:cNvPr id="8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7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8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9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0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91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44208" y="1718357"/>
              <a:ext cx="1828800" cy="195827"/>
              <a:chOff x="537333" y="1269158"/>
              <a:chExt cx="1828800" cy="195827"/>
            </a:xfrm>
          </p:grpSpPr>
          <p:sp>
            <p:nvSpPr>
              <p:cNvPr id="80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1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2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3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4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85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44208" y="1939334"/>
              <a:ext cx="1828800" cy="195827"/>
              <a:chOff x="537333" y="1269158"/>
              <a:chExt cx="1828800" cy="195827"/>
            </a:xfrm>
          </p:grpSpPr>
          <p:sp>
            <p:nvSpPr>
              <p:cNvPr id="7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6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7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8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79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6743909" y="3810827"/>
            <a:ext cx="1835675" cy="866003"/>
            <a:chOff x="544208" y="2419186"/>
            <a:chExt cx="1835675" cy="866003"/>
          </a:xfrm>
        </p:grpSpPr>
        <p:grpSp>
          <p:nvGrpSpPr>
            <p:cNvPr id="99" name="Group 98"/>
            <p:cNvGrpSpPr/>
            <p:nvPr/>
          </p:nvGrpSpPr>
          <p:grpSpPr>
            <a:xfrm>
              <a:off x="544208" y="2419186"/>
              <a:ext cx="1828800" cy="195827"/>
              <a:chOff x="537333" y="1269158"/>
              <a:chExt cx="1828800" cy="195827"/>
            </a:xfrm>
          </p:grpSpPr>
          <p:sp>
            <p:nvSpPr>
              <p:cNvPr id="121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2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3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4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5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44208" y="2640163"/>
              <a:ext cx="1828800" cy="195827"/>
              <a:chOff x="537333" y="1269158"/>
              <a:chExt cx="1828800" cy="195827"/>
            </a:xfrm>
          </p:grpSpPr>
          <p:sp>
            <p:nvSpPr>
              <p:cNvPr id="115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6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7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8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9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20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551083" y="2868385"/>
              <a:ext cx="1828800" cy="195827"/>
              <a:chOff x="537333" y="1269158"/>
              <a:chExt cx="1828800" cy="195827"/>
            </a:xfrm>
          </p:grpSpPr>
          <p:sp>
            <p:nvSpPr>
              <p:cNvPr id="109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0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1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2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3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14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551083" y="3089362"/>
              <a:ext cx="1828800" cy="195827"/>
              <a:chOff x="537333" y="1269158"/>
              <a:chExt cx="1828800" cy="195827"/>
            </a:xfrm>
          </p:grpSpPr>
          <p:sp>
            <p:nvSpPr>
              <p:cNvPr id="103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365718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4" name="Line 6"/>
              <p:cNvSpPr>
                <a:spLocks noChangeShapeType="1"/>
              </p:cNvSpPr>
              <p:nvPr/>
            </p:nvSpPr>
            <p:spPr bwMode="auto">
              <a:xfrm rot="16200000">
                <a:off x="1451733" y="549439"/>
                <a:ext cx="0" cy="18288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5" name="Line 6"/>
              <p:cNvSpPr>
                <a:spLocks noChangeShapeType="1"/>
              </p:cNvSpPr>
              <p:nvPr/>
            </p:nvSpPr>
            <p:spPr bwMode="auto">
              <a:xfrm>
                <a:off x="544208" y="12809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6" name="Line 6"/>
              <p:cNvSpPr>
                <a:spLocks noChangeShapeType="1"/>
              </p:cNvSpPr>
              <p:nvPr/>
            </p:nvSpPr>
            <p:spPr bwMode="auto">
              <a:xfrm>
                <a:off x="937240" y="1282105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7" name="Line 6"/>
              <p:cNvSpPr>
                <a:spLocks noChangeShapeType="1"/>
              </p:cNvSpPr>
              <p:nvPr/>
            </p:nvSpPr>
            <p:spPr bwMode="auto">
              <a:xfrm>
                <a:off x="1337148" y="1276380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08" name="Line 6"/>
              <p:cNvSpPr>
                <a:spLocks noChangeShapeType="1"/>
              </p:cNvSpPr>
              <p:nvPr/>
            </p:nvSpPr>
            <p:spPr bwMode="auto">
              <a:xfrm>
                <a:off x="2359258" y="1269158"/>
                <a:ext cx="0" cy="1828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100" dirty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7159166" y="78862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799855" y="99580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808943" y="123726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818031" y="144456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161031" y="100261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159166" y="12291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165764" y="144296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179356" y="37928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820045" y="399999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829133" y="424145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838221" y="444874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181221" y="40068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179356" y="423332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185954" y="444714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823482" y="379654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173536" y="278190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814225" y="298909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823313" y="323055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832401" y="343784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175401" y="29959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173536" y="322242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180134" y="34362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803130" y="279374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7167798" y="179895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808487" y="200614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817575" y="224760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826663" y="245490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169663" y="201295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167798" y="223948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3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7174396" y="24533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4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797392" y="181080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800620" y="78513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</a:rPr>
              <a:t>1</a:t>
            </a:r>
          </a:p>
        </p:txBody>
      </p:sp>
      <p:sp>
        <p:nvSpPr>
          <p:cNvPr id="159" name="Rounded Rectangle 158"/>
          <p:cNvSpPr/>
          <p:nvPr/>
        </p:nvSpPr>
        <p:spPr>
          <a:xfrm>
            <a:off x="8671812" y="799926"/>
            <a:ext cx="285208" cy="853056"/>
          </a:xfrm>
          <a:prstGeom prst="roundRect">
            <a:avLst/>
          </a:prstGeom>
          <a:solidFill>
            <a:srgbClr val="C052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8680688" y="1823715"/>
            <a:ext cx="285208" cy="8530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8669058" y="2801481"/>
            <a:ext cx="285208" cy="85305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8669768" y="3814924"/>
            <a:ext cx="285208" cy="8530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3" name="Sync Replication Text"/>
          <p:cNvSpPr txBox="1"/>
          <p:nvPr/>
        </p:nvSpPr>
        <p:spPr>
          <a:xfrm>
            <a:off x="6725812" y="568484"/>
            <a:ext cx="2245808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Arial"/>
              </a:rPr>
              <a:t>cust_id</a:t>
            </a:r>
            <a:r>
              <a:rPr lang="en-US" sz="800" dirty="0">
                <a:solidFill>
                  <a:srgbClr val="474746"/>
                </a:solidFill>
                <a:latin typeface="Arial"/>
              </a:rPr>
              <a:t>    </a:t>
            </a:r>
            <a:r>
              <a:rPr lang="en-US" sz="800" dirty="0" err="1">
                <a:solidFill>
                  <a:schemeClr val="bg1"/>
                </a:solidFill>
                <a:latin typeface="Arial"/>
              </a:rPr>
              <a:t>prod_id</a:t>
            </a:r>
            <a:r>
              <a:rPr lang="en-US" sz="800" dirty="0">
                <a:solidFill>
                  <a:srgbClr val="474746"/>
                </a:solidFill>
                <a:latin typeface="Arial"/>
              </a:rPr>
              <a:t>     other </a:t>
            </a:r>
            <a:r>
              <a:rPr lang="en-US" sz="800" dirty="0">
                <a:solidFill>
                  <a:schemeClr val="bg1"/>
                </a:solidFill>
                <a:latin typeface="Arial"/>
              </a:rPr>
              <a:t>columns</a:t>
            </a:r>
            <a:r>
              <a:rPr lang="en-US" sz="800" dirty="0">
                <a:solidFill>
                  <a:srgbClr val="474746"/>
                </a:solidFill>
                <a:latin typeface="Arial"/>
              </a:rPr>
              <a:t>             </a:t>
            </a:r>
            <a:r>
              <a:rPr lang="en-US" sz="800" dirty="0">
                <a:solidFill>
                  <a:schemeClr val="bg1"/>
                </a:solidFill>
                <a:latin typeface="Arial"/>
              </a:rPr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26463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Columnar</a:t>
            </a:r>
          </a:p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Storage</a:t>
            </a:r>
          </a:p>
          <a:p>
            <a:pPr marL="0" indent="0" algn="ctr">
              <a:buFont typeface="Arial"/>
              <a:buNone/>
            </a:pPr>
            <a:endParaRPr lang="en-US" sz="6600" dirty="0" smtClean="0">
              <a:solidFill>
                <a:srgbClr val="FF752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575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52205" y="1872845"/>
            <a:ext cx="19638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29925"/>
                </a:solidFill>
              </a:rPr>
              <a:t>Data Storage:</a:t>
            </a:r>
          </a:p>
          <a:p>
            <a:pPr algn="ctr"/>
            <a:endParaRPr lang="en-US" sz="2400" dirty="0" smtClean="0">
              <a:solidFill>
                <a:srgbClr val="F29925"/>
              </a:solidFill>
            </a:endParaRPr>
          </a:p>
          <a:p>
            <a:pPr algn="ctr"/>
            <a:r>
              <a:rPr lang="en-US" dirty="0" smtClean="0">
                <a:solidFill>
                  <a:srgbClr val="F29925"/>
                </a:solidFill>
              </a:rPr>
              <a:t>Row-based</a:t>
            </a:r>
          </a:p>
          <a:p>
            <a:pPr algn="ctr"/>
            <a:r>
              <a:rPr lang="en-US" dirty="0" err="1" smtClean="0">
                <a:solidFill>
                  <a:srgbClr val="F29925"/>
                </a:solidFill>
              </a:rPr>
              <a:t>Vs</a:t>
            </a:r>
            <a:endParaRPr lang="en-US" dirty="0" smtClean="0">
              <a:solidFill>
                <a:srgbClr val="F29925"/>
              </a:solidFill>
            </a:endParaRPr>
          </a:p>
          <a:p>
            <a:pPr algn="ctr"/>
            <a:r>
              <a:rPr lang="en-US" dirty="0">
                <a:solidFill>
                  <a:srgbClr val="F29925"/>
                </a:solidFill>
              </a:rPr>
              <a:t>Columnar</a:t>
            </a:r>
          </a:p>
          <a:p>
            <a:pPr algn="ctr"/>
            <a:endParaRPr lang="en-US" dirty="0" smtClean="0">
              <a:solidFill>
                <a:srgbClr val="F29925"/>
              </a:solidFill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0411817"/>
              </p:ext>
            </p:extLst>
          </p:nvPr>
        </p:nvGraphicFramePr>
        <p:xfrm>
          <a:off x="3422270" y="861718"/>
          <a:ext cx="4124991" cy="11277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74997"/>
                <a:gridCol w="1374997"/>
                <a:gridCol w="1374997"/>
              </a:tblGrid>
              <a:tr h="2766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ID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Age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4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State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123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20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4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QLD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345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4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NSW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766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678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4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191919"/>
                          </a:solidFill>
                        </a:rPr>
                        <a:t>VIC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98" marR="68598" marT="34290" marB="34290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86" b="99554" l="0" r="98915">
                        <a14:foregroundMark x1="68113" y1="71875" x2="68113" y2="71875"/>
                        <a14:foregroundMark x1="31670" y1="13393" x2="31670" y2="13393"/>
                        <a14:foregroundMark x1="21909" y1="29464" x2="21909" y2="29464"/>
                        <a14:backgroundMark x1="13666" y1="52232" x2="13666" y2="52232"/>
                        <a14:backgroundMark x1="14534" y1="42857" x2="14534" y2="42857"/>
                        <a14:backgroundMark x1="16920" y1="33929" x2="16920" y2="33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229" y="2552324"/>
            <a:ext cx="4203454" cy="204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079685" y="4594252"/>
            <a:ext cx="1224809" cy="238537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sz="1100" dirty="0" smtClean="0"/>
              <a:t>Row storage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5841320" y="4594252"/>
            <a:ext cx="1499363" cy="238537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en-US" sz="1100" dirty="0" smtClean="0"/>
              <a:t>Column storage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Columnar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37228" y="1150936"/>
            <a:ext cx="4711371" cy="2889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5121" y="630237"/>
            <a:ext cx="661879" cy="16192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88600" y="4610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56000" y="2832100"/>
            <a:ext cx="1828800" cy="198120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99100" y="2832100"/>
            <a:ext cx="1828800" cy="198120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8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2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469900"/>
            <a:ext cx="5918200" cy="42037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2032000" y="2971800"/>
            <a:ext cx="381000" cy="1549400"/>
          </a:xfrm>
          <a:prstGeom prst="frame">
            <a:avLst/>
          </a:prstGeom>
          <a:solidFill>
            <a:schemeClr val="accent1"/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6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191751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231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1. Replace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259902" y="2062062"/>
            <a:ext cx="7143982" cy="1432927"/>
            <a:chOff x="624638" y="1496740"/>
            <a:chExt cx="7143981" cy="1432928"/>
          </a:xfrm>
        </p:grpSpPr>
        <p:sp>
          <p:nvSpPr>
            <p:cNvPr id="14" name="TextBox 13"/>
            <p:cNvSpPr txBox="1"/>
            <p:nvPr/>
          </p:nvSpPr>
          <p:spPr>
            <a:xfrm>
              <a:off x="2606576" y="2391557"/>
              <a:ext cx="84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OLTP</a:t>
              </a:r>
            </a:p>
            <a:p>
              <a:pPr algn="ctr"/>
              <a:r>
                <a:rPr lang="en-US" sz="1200" dirty="0"/>
                <a:t>Database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04632" y="2468003"/>
              <a:ext cx="9659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Data </a:t>
              </a:r>
              <a:endParaRPr lang="en-US" sz="1200" dirty="0"/>
            </a:p>
            <a:p>
              <a:pPr algn="ctr"/>
              <a:r>
                <a:rPr lang="en-US" sz="1200" dirty="0"/>
                <a:t>Warehouse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623226" y="1885337"/>
              <a:ext cx="887131" cy="12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687912" y="1883964"/>
              <a:ext cx="1161560" cy="2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538838" y="1885337"/>
              <a:ext cx="961901" cy="1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624638" y="2345166"/>
              <a:ext cx="98645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dirty="0"/>
                <a:t>Application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978" y="1496740"/>
              <a:ext cx="829779" cy="78628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916703" y="2362897"/>
              <a:ext cx="8519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Reporting</a:t>
              </a:r>
            </a:p>
            <a:p>
              <a:pPr algn="ctr"/>
              <a:r>
                <a:rPr lang="en-US" sz="1200" dirty="0"/>
                <a:t>and BI</a:t>
              </a:r>
              <a:endParaRPr lang="en-US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990" y="2052698"/>
            <a:ext cx="859455" cy="859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71098" y="2911928"/>
            <a:ext cx="685979" cy="6858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930" y="2022148"/>
            <a:ext cx="903051" cy="9586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t="28324" b="62796"/>
          <a:stretch/>
        </p:blipFill>
        <p:spPr>
          <a:xfrm>
            <a:off x="5389045" y="2373708"/>
            <a:ext cx="644169" cy="484925"/>
          </a:xfrm>
          <a:prstGeom prst="rect">
            <a:avLst/>
          </a:prstGeom>
        </p:spPr>
      </p:pic>
      <p:sp>
        <p:nvSpPr>
          <p:cNvPr id="8" name="Magnetic Disk 7"/>
          <p:cNvSpPr/>
          <p:nvPr/>
        </p:nvSpPr>
        <p:spPr bwMode="auto">
          <a:xfrm>
            <a:off x="3288220" y="2013856"/>
            <a:ext cx="775752" cy="938894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6" tIns="34293" rIns="68586" bIns="34293" numCol="1" rtlCol="0" anchor="ctr" anchorCtr="0" compatLnSpc="1">
            <a:prstTxWarp prst="textNoShape">
              <a:avLst/>
            </a:prstTxWarp>
          </a:bodyPr>
          <a:lstStyle/>
          <a:p>
            <a:pPr algn="ctr" defTabSz="685666"/>
            <a:endParaRPr lang="en-US" sz="17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38577" y="2145893"/>
            <a:ext cx="420646" cy="253926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sz="1200" dirty="0"/>
              <a:t>ETL</a:t>
            </a:r>
          </a:p>
        </p:txBody>
      </p:sp>
      <p:sp>
        <p:nvSpPr>
          <p:cNvPr id="22" name="Rectangle 21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</a:rPr>
              <a:t>Use Cases</a:t>
            </a:r>
            <a:endParaRPr lang="en-US" sz="2400" dirty="0">
              <a:solidFill>
                <a:srgbClr val="FFFFFF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9121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2625531" cy="5143500"/>
          </a:xfrm>
          <a:prstGeom prst="rect">
            <a:avLst/>
          </a:prstGeom>
          <a:solidFill>
            <a:srgbClr val="1F4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1374" y="2375011"/>
            <a:ext cx="216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29925"/>
                </a:solidFill>
              </a:rPr>
              <a:t>Compression</a:t>
            </a:r>
          </a:p>
          <a:p>
            <a:pPr algn="ctr"/>
            <a:r>
              <a:rPr lang="en-US" sz="2400" dirty="0" smtClean="0">
                <a:solidFill>
                  <a:srgbClr val="F29925"/>
                </a:solidFill>
              </a:rPr>
              <a:t>Encodings</a:t>
            </a:r>
            <a:endParaRPr lang="en-US" sz="2400" dirty="0">
              <a:solidFill>
                <a:srgbClr val="F2992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Compression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2059" y="750881"/>
            <a:ext cx="6526341" cy="2599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/>
              <a:t>Raw encoding </a:t>
            </a:r>
            <a:endParaRPr lang="en-US" dirty="0" smtClean="0"/>
          </a:p>
          <a:p>
            <a:pPr algn="ctr">
              <a:lnSpc>
                <a:spcPct val="130000"/>
              </a:lnSpc>
            </a:pPr>
            <a:r>
              <a:rPr lang="en-US" dirty="0" smtClean="0"/>
              <a:t>Byte</a:t>
            </a:r>
            <a:r>
              <a:rPr lang="en-US" dirty="0"/>
              <a:t>-dictionary </a:t>
            </a:r>
          </a:p>
          <a:p>
            <a:pPr algn="ctr">
              <a:lnSpc>
                <a:spcPct val="130000"/>
              </a:lnSpc>
            </a:pPr>
            <a:r>
              <a:rPr lang="en-US" dirty="0" smtClean="0"/>
              <a:t>Delta encoding</a:t>
            </a:r>
            <a:endParaRPr lang="en-US" dirty="0"/>
          </a:p>
          <a:p>
            <a:pPr algn="ctr">
              <a:lnSpc>
                <a:spcPct val="130000"/>
              </a:lnSpc>
            </a:pPr>
            <a:r>
              <a:rPr lang="en-US" dirty="0" smtClean="0"/>
              <a:t>Mostly </a:t>
            </a:r>
            <a:r>
              <a:rPr lang="en-US" dirty="0"/>
              <a:t>encoding </a:t>
            </a:r>
            <a:endParaRPr lang="en-US" dirty="0" smtClean="0"/>
          </a:p>
          <a:p>
            <a:pPr algn="ctr">
              <a:lnSpc>
                <a:spcPct val="130000"/>
              </a:lnSpc>
            </a:pPr>
            <a:r>
              <a:rPr lang="en-US" dirty="0" err="1" smtClean="0"/>
              <a:t>Runlength</a:t>
            </a:r>
            <a:r>
              <a:rPr lang="en-US" dirty="0" smtClean="0"/>
              <a:t> </a:t>
            </a:r>
            <a:r>
              <a:rPr lang="en-US" dirty="0"/>
              <a:t>encoding </a:t>
            </a:r>
            <a:endParaRPr lang="en-US" dirty="0" smtClean="0"/>
          </a:p>
          <a:p>
            <a:pPr algn="ctr">
              <a:lnSpc>
                <a:spcPct val="130000"/>
              </a:lnSpc>
            </a:pPr>
            <a:r>
              <a:rPr lang="en-US" dirty="0" smtClean="0"/>
              <a:t>Text </a:t>
            </a:r>
            <a:r>
              <a:rPr lang="en-US" dirty="0"/>
              <a:t>encoding </a:t>
            </a:r>
            <a:endParaRPr lang="en-US" dirty="0" smtClean="0"/>
          </a:p>
          <a:p>
            <a:pPr algn="ctr">
              <a:lnSpc>
                <a:spcPct val="130000"/>
              </a:lnSpc>
            </a:pPr>
            <a:r>
              <a:rPr lang="en-US" dirty="0" smtClean="0"/>
              <a:t>LZO encoding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73779" y="3820061"/>
            <a:ext cx="401904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29826"/>
                </a:solidFill>
              </a:rPr>
              <a:t>Average: 2-4x</a:t>
            </a:r>
            <a:endParaRPr lang="en-US" sz="2000" dirty="0"/>
          </a:p>
          <a:p>
            <a:pPr algn="ctr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11656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789" y="741941"/>
            <a:ext cx="8205304" cy="355392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2400" dirty="0" smtClean="0"/>
          </a:p>
          <a:p>
            <a:pPr>
              <a:lnSpc>
                <a:spcPct val="110000"/>
              </a:lnSpc>
            </a:pPr>
            <a:r>
              <a:rPr lang="en-US" sz="2000" dirty="0" smtClean="0"/>
              <a:t>COPY samples data automatically when loading into an empty table</a:t>
            </a:r>
          </a:p>
          <a:p>
            <a:pPr lvl="1">
              <a:lnSpc>
                <a:spcPct val="110000"/>
              </a:lnSpc>
            </a:pPr>
            <a:r>
              <a:rPr lang="en-US" sz="1700" dirty="0" smtClean="0"/>
              <a:t>Samples up to 100,000 rows and picks optimal encoding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 smtClean="0"/>
              <a:t>If using temp tables or staging tables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T</a:t>
            </a:r>
            <a:r>
              <a:rPr lang="en-US" sz="1600" dirty="0" smtClean="0"/>
              <a:t>urn off automatic compression</a:t>
            </a:r>
          </a:p>
          <a:p>
            <a:pPr lvl="1">
              <a:lnSpc>
                <a:spcPct val="110000"/>
              </a:lnSpc>
            </a:pPr>
            <a:r>
              <a:rPr lang="en-US" sz="1700" dirty="0" smtClean="0"/>
              <a:t>Use analyze compression to determine the right encodings</a:t>
            </a:r>
          </a:p>
          <a:p>
            <a:pPr lvl="1">
              <a:lnSpc>
                <a:spcPct val="110000"/>
              </a:lnSpc>
            </a:pPr>
            <a:r>
              <a:rPr lang="en-US" sz="1700" dirty="0" smtClean="0"/>
              <a:t>Bake those encodings into your DML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 smtClean="0"/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Compression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64834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889" y="152345"/>
            <a:ext cx="8205304" cy="857250"/>
          </a:xfrm>
        </p:spPr>
        <p:txBody>
          <a:bodyPr>
            <a:norm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ompressing </a:t>
            </a:r>
            <a:r>
              <a:rPr lang="en-US" sz="2800" dirty="0"/>
              <a:t>y</a:t>
            </a:r>
            <a:r>
              <a:rPr lang="en-US" sz="2800" dirty="0" smtClean="0"/>
              <a:t>our </a:t>
            </a:r>
            <a:r>
              <a:rPr lang="en-US" sz="2800" dirty="0"/>
              <a:t>s</a:t>
            </a:r>
            <a:r>
              <a:rPr lang="en-US" sz="2800" dirty="0" smtClean="0"/>
              <a:t>ort </a:t>
            </a:r>
            <a:r>
              <a:rPr lang="en-US" sz="2800" dirty="0"/>
              <a:t>k</a:t>
            </a:r>
            <a:r>
              <a:rPr lang="en-US" sz="2800" dirty="0" smtClean="0"/>
              <a:t>eys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299" y="1073149"/>
            <a:ext cx="4234613" cy="377190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Zone maps store min/max per block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Once we know which block(s) contain the range, we know which row offsets to scan</a:t>
            </a:r>
            <a:endParaRPr lang="en-US" sz="1700" dirty="0" smtClean="0"/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/>
              <a:t>H</a:t>
            </a:r>
            <a:r>
              <a:rPr lang="en-US" sz="2400" dirty="0" smtClean="0"/>
              <a:t>ighly compressed sort keys means many rows per block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You’ll scan more data blocks than you need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chemeClr val="accent2"/>
                </a:solidFill>
              </a:rPr>
              <a:t>If your sort keys compress significantly more than your data columns, you may want to skip compression for that column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57722" y="2127492"/>
            <a:ext cx="564472" cy="564472"/>
          </a:xfrm>
          <a:prstGeom prst="rect">
            <a:avLst/>
          </a:prstGeom>
          <a:solidFill>
            <a:srgbClr val="007CBC"/>
          </a:solidFill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57722" y="2753618"/>
            <a:ext cx="564472" cy="564472"/>
          </a:xfrm>
          <a:prstGeom prst="rect">
            <a:avLst/>
          </a:prstGeom>
          <a:solidFill>
            <a:srgbClr val="FF6600"/>
          </a:solidFill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57722" y="3379746"/>
            <a:ext cx="564472" cy="564472"/>
          </a:xfrm>
          <a:prstGeom prst="rect">
            <a:avLst/>
          </a:prstGeom>
          <a:solidFill>
            <a:srgbClr val="FF6600"/>
          </a:solidFill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13000" y="1201530"/>
            <a:ext cx="564472" cy="564472"/>
          </a:xfrm>
          <a:prstGeom prst="rect">
            <a:avLst/>
          </a:prstGeom>
          <a:solidFill>
            <a:srgbClr val="007CBC"/>
          </a:solidFill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13000" y="1827656"/>
            <a:ext cx="564472" cy="564472"/>
          </a:xfrm>
          <a:prstGeom prst="rect">
            <a:avLst/>
          </a:prstGeom>
          <a:solidFill>
            <a:srgbClr val="007CBC"/>
          </a:solidFill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813000" y="2453784"/>
            <a:ext cx="564472" cy="564472"/>
          </a:xfrm>
          <a:prstGeom prst="rect">
            <a:avLst/>
          </a:prstGeom>
          <a:solidFill>
            <a:srgbClr val="007CBC"/>
          </a:solidFill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13000" y="3107464"/>
            <a:ext cx="564472" cy="564472"/>
          </a:xfrm>
          <a:prstGeom prst="rect">
            <a:avLst/>
          </a:prstGeom>
          <a:solidFill>
            <a:srgbClr val="007CBC"/>
          </a:solidFill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813000" y="3733592"/>
            <a:ext cx="564472" cy="564472"/>
          </a:xfrm>
          <a:prstGeom prst="rect">
            <a:avLst/>
          </a:prstGeom>
          <a:solidFill>
            <a:srgbClr val="007CBC"/>
          </a:solidFill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94154" y="2098801"/>
            <a:ext cx="65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0000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94154" y="2469186"/>
            <a:ext cx="65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100K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39240" y="1150764"/>
            <a:ext cx="490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0000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39240" y="4088328"/>
            <a:ext cx="490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100K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6913217" y="1265030"/>
            <a:ext cx="872435" cy="861394"/>
          </a:xfrm>
          <a:prstGeom prst="line">
            <a:avLst/>
          </a:prstGeom>
          <a:ln>
            <a:solidFill>
              <a:srgbClr val="007CBC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924261" y="2678596"/>
            <a:ext cx="894522" cy="1579217"/>
          </a:xfrm>
          <a:prstGeom prst="line">
            <a:avLst/>
          </a:prstGeom>
          <a:ln>
            <a:solidFill>
              <a:srgbClr val="007CBC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339240" y="1559372"/>
            <a:ext cx="490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20K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13000" y="4368592"/>
            <a:ext cx="564472" cy="564472"/>
          </a:xfrm>
          <a:prstGeom prst="rect">
            <a:avLst/>
          </a:prstGeom>
          <a:solidFill>
            <a:srgbClr val="FF6600"/>
          </a:solidFill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Compression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7211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DDL</a:t>
            </a:r>
          </a:p>
        </p:txBody>
      </p:sp>
    </p:spTree>
    <p:extLst>
      <p:ext uri="{BB962C8B-B14F-4D97-AF65-F5344CB8AC3E}">
        <p14:creationId xmlns:p14="http://schemas.microsoft.com/office/powerpoint/2010/main" val="46859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2625531" cy="5143500"/>
          </a:xfrm>
          <a:prstGeom prst="rect">
            <a:avLst/>
          </a:prstGeom>
          <a:solidFill>
            <a:srgbClr val="1F4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2674" y="2057511"/>
            <a:ext cx="216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29925"/>
                </a:solidFill>
              </a:rPr>
              <a:t>DDL</a:t>
            </a:r>
            <a:endParaRPr lang="en-US" sz="2800" dirty="0">
              <a:solidFill>
                <a:srgbClr val="F2992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DDL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87559" y="611181"/>
            <a:ext cx="6056441" cy="424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nl-NL" sz="1600" dirty="0"/>
              <a:t>CREATE TABLE orders (                                            </a:t>
            </a:r>
          </a:p>
          <a:p>
            <a:pPr>
              <a:lnSpc>
                <a:spcPct val="130000"/>
              </a:lnSpc>
            </a:pPr>
            <a:r>
              <a:rPr lang="nl-NL" sz="1600" dirty="0"/>
              <a:t>  </a:t>
            </a:r>
            <a:r>
              <a:rPr lang="nl-NL" sz="1600" dirty="0" err="1" smtClean="0"/>
              <a:t>orderkey</a:t>
            </a:r>
            <a:r>
              <a:rPr lang="nl-NL" sz="1600" dirty="0" smtClean="0"/>
              <a:t>	 	int8 			NOT NULL,</a:t>
            </a:r>
            <a:endParaRPr lang="nl-NL" sz="1600" dirty="0"/>
          </a:p>
          <a:p>
            <a:pPr>
              <a:lnSpc>
                <a:spcPct val="130000"/>
              </a:lnSpc>
            </a:pPr>
            <a:r>
              <a:rPr lang="nl-NL" sz="1600" dirty="0"/>
              <a:t>  </a:t>
            </a:r>
            <a:r>
              <a:rPr lang="nl-NL" sz="1600" dirty="0" err="1" smtClean="0"/>
              <a:t>custkey</a:t>
            </a:r>
            <a:r>
              <a:rPr lang="nl-NL" sz="1600" dirty="0" smtClean="0"/>
              <a:t>		 </a:t>
            </a:r>
            <a:r>
              <a:rPr lang="nl-NL" sz="1600" dirty="0"/>
              <a:t>int8 </a:t>
            </a:r>
            <a:r>
              <a:rPr lang="nl-NL" sz="1600" dirty="0" smtClean="0"/>
              <a:t>			NOT NULL,</a:t>
            </a:r>
            <a:endParaRPr lang="nl-NL" sz="1600" dirty="0"/>
          </a:p>
          <a:p>
            <a:pPr>
              <a:lnSpc>
                <a:spcPct val="130000"/>
              </a:lnSpc>
            </a:pPr>
            <a:r>
              <a:rPr lang="nl-NL" sz="1600" dirty="0"/>
              <a:t>  </a:t>
            </a:r>
            <a:r>
              <a:rPr lang="nl-NL" sz="1600" dirty="0" smtClean="0"/>
              <a:t>orderstatus	 </a:t>
            </a:r>
            <a:r>
              <a:rPr lang="nl-NL" sz="1600" dirty="0" err="1"/>
              <a:t>char</a:t>
            </a:r>
            <a:r>
              <a:rPr lang="nl-NL" sz="1600" dirty="0"/>
              <a:t>(1) </a:t>
            </a:r>
            <a:r>
              <a:rPr lang="nl-NL" sz="1600" dirty="0" smtClean="0"/>
              <a:t>		NOT NULL </a:t>
            </a:r>
            <a:r>
              <a:rPr lang="nl-NL" sz="1600" dirty="0"/>
              <a:t>,</a:t>
            </a:r>
          </a:p>
          <a:p>
            <a:pPr>
              <a:lnSpc>
                <a:spcPct val="130000"/>
              </a:lnSpc>
            </a:pPr>
            <a:r>
              <a:rPr lang="nl-NL" sz="1600" dirty="0"/>
              <a:t>  </a:t>
            </a:r>
            <a:r>
              <a:rPr lang="nl-NL" sz="1600" dirty="0" err="1" smtClean="0"/>
              <a:t>totalprice</a:t>
            </a:r>
            <a:r>
              <a:rPr lang="nl-NL" sz="1600" dirty="0" smtClean="0"/>
              <a:t> 	</a:t>
            </a:r>
            <a:r>
              <a:rPr lang="nl-NL" sz="1600" dirty="0" err="1" smtClean="0"/>
              <a:t>numeric</a:t>
            </a:r>
            <a:r>
              <a:rPr lang="nl-NL" sz="1600" dirty="0"/>
              <a:t>(12,2) </a:t>
            </a:r>
            <a:r>
              <a:rPr lang="nl-NL" sz="1600" dirty="0" smtClean="0"/>
              <a:t>	NOT NULL </a:t>
            </a:r>
            <a:r>
              <a:rPr lang="nl-NL" sz="1600" dirty="0"/>
              <a:t>,</a:t>
            </a:r>
          </a:p>
          <a:p>
            <a:pPr>
              <a:lnSpc>
                <a:spcPct val="130000"/>
              </a:lnSpc>
            </a:pPr>
            <a:r>
              <a:rPr lang="nl-NL" sz="1600" dirty="0"/>
              <a:t>  </a:t>
            </a:r>
            <a:r>
              <a:rPr lang="nl-NL" sz="1600" dirty="0" smtClean="0"/>
              <a:t>orderdate 	date			 </a:t>
            </a:r>
            <a:r>
              <a:rPr lang="nl-NL" sz="1600" dirty="0"/>
              <a:t>NOT </a:t>
            </a:r>
            <a:r>
              <a:rPr lang="nl-NL" sz="1600" dirty="0" smtClean="0"/>
              <a:t>NULL ,</a:t>
            </a:r>
            <a:endParaRPr lang="nl-NL" sz="1600" dirty="0"/>
          </a:p>
          <a:p>
            <a:pPr>
              <a:lnSpc>
                <a:spcPct val="130000"/>
              </a:lnSpc>
            </a:pPr>
            <a:r>
              <a:rPr lang="nl-NL" sz="1600" dirty="0"/>
              <a:t>  </a:t>
            </a:r>
            <a:r>
              <a:rPr lang="nl-NL" sz="1600" dirty="0" smtClean="0"/>
              <a:t>orderpriority	 </a:t>
            </a:r>
            <a:r>
              <a:rPr lang="nl-NL" sz="1600" dirty="0" err="1"/>
              <a:t>char</a:t>
            </a:r>
            <a:r>
              <a:rPr lang="nl-NL" sz="1600" dirty="0"/>
              <a:t>(15</a:t>
            </a:r>
            <a:r>
              <a:rPr lang="nl-NL" sz="1600" dirty="0" smtClean="0"/>
              <a:t>)		 </a:t>
            </a:r>
            <a:r>
              <a:rPr lang="nl-NL" sz="1600" dirty="0"/>
              <a:t>NOT </a:t>
            </a:r>
            <a:r>
              <a:rPr lang="nl-NL" sz="1600" dirty="0" smtClean="0"/>
              <a:t>NULL, 	</a:t>
            </a:r>
            <a:endParaRPr lang="nl-NL" sz="1600" dirty="0"/>
          </a:p>
          <a:p>
            <a:pPr>
              <a:lnSpc>
                <a:spcPct val="130000"/>
              </a:lnSpc>
            </a:pPr>
            <a:r>
              <a:rPr lang="nl-NL" sz="1600" dirty="0"/>
              <a:t>  </a:t>
            </a:r>
            <a:r>
              <a:rPr lang="nl-NL" sz="1600" dirty="0" err="1" smtClean="0"/>
              <a:t>clerk</a:t>
            </a:r>
            <a:r>
              <a:rPr lang="nl-NL" sz="1600" dirty="0" smtClean="0"/>
              <a:t> 		</a:t>
            </a:r>
            <a:r>
              <a:rPr lang="nl-NL" sz="1600" dirty="0" err="1" smtClean="0"/>
              <a:t>char</a:t>
            </a:r>
            <a:r>
              <a:rPr lang="nl-NL" sz="1600" dirty="0"/>
              <a:t>(15) </a:t>
            </a:r>
            <a:r>
              <a:rPr lang="nl-NL" sz="1600" dirty="0" smtClean="0"/>
              <a:t>		NOT NULL </a:t>
            </a:r>
            <a:r>
              <a:rPr lang="nl-NL" sz="1600" dirty="0"/>
              <a:t>,</a:t>
            </a:r>
          </a:p>
          <a:p>
            <a:pPr>
              <a:lnSpc>
                <a:spcPct val="130000"/>
              </a:lnSpc>
            </a:pPr>
            <a:r>
              <a:rPr lang="nl-NL" sz="1600" dirty="0"/>
              <a:t>  </a:t>
            </a:r>
            <a:r>
              <a:rPr lang="nl-NL" sz="1600" dirty="0" err="1" smtClean="0"/>
              <a:t>shippriority</a:t>
            </a:r>
            <a:r>
              <a:rPr lang="nl-NL" sz="1600" dirty="0" smtClean="0"/>
              <a:t>	 </a:t>
            </a:r>
            <a:r>
              <a:rPr lang="nl-NL" sz="1600" dirty="0"/>
              <a:t>int4 </a:t>
            </a:r>
            <a:r>
              <a:rPr lang="nl-NL" sz="1600" dirty="0" smtClean="0"/>
              <a:t>			NOT NULL,</a:t>
            </a:r>
            <a:endParaRPr lang="nl-NL" sz="1600" dirty="0"/>
          </a:p>
          <a:p>
            <a:pPr>
              <a:lnSpc>
                <a:spcPct val="130000"/>
              </a:lnSpc>
            </a:pPr>
            <a:r>
              <a:rPr lang="nl-NL" sz="1600" dirty="0"/>
              <a:t>  </a:t>
            </a:r>
            <a:r>
              <a:rPr lang="nl-NL" sz="1600" dirty="0" err="1" smtClean="0"/>
              <a:t>comment</a:t>
            </a:r>
            <a:r>
              <a:rPr lang="nl-NL" sz="1600" dirty="0" smtClean="0"/>
              <a:t> 	</a:t>
            </a:r>
            <a:r>
              <a:rPr lang="nl-NL" sz="1600" dirty="0" err="1" smtClean="0"/>
              <a:t>varchar</a:t>
            </a:r>
            <a:r>
              <a:rPr lang="nl-NL" sz="1600" dirty="0"/>
              <a:t>(79) </a:t>
            </a:r>
            <a:r>
              <a:rPr lang="nl-NL" sz="1600" dirty="0" smtClean="0"/>
              <a:t>	NOT NULL)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DISTKEY (</a:t>
            </a:r>
            <a:r>
              <a:rPr lang="nl-NL" sz="1600" dirty="0" err="1" smtClean="0"/>
              <a:t>orderkey</a:t>
            </a:r>
            <a:r>
              <a:rPr lang="nl-NL" sz="1600" dirty="0" smtClean="0"/>
              <a:t>)</a:t>
            </a:r>
          </a:p>
          <a:p>
            <a:pPr>
              <a:lnSpc>
                <a:spcPct val="130000"/>
              </a:lnSpc>
            </a:pPr>
            <a:r>
              <a:rPr lang="nl-NL" sz="1600" dirty="0" smtClean="0"/>
              <a:t>SORTKEY (orderdate);</a:t>
            </a: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17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289" y="190445"/>
            <a:ext cx="8205304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Make columns </a:t>
            </a:r>
            <a:r>
              <a:rPr lang="en-US" sz="3200" dirty="0"/>
              <a:t>a</a:t>
            </a:r>
            <a:r>
              <a:rPr lang="en-US" sz="3200" dirty="0" smtClean="0"/>
              <a:t>s </a:t>
            </a:r>
            <a:r>
              <a:rPr lang="en-US" sz="3200" dirty="0"/>
              <a:t>n</a:t>
            </a:r>
            <a:r>
              <a:rPr lang="en-US" sz="3200" dirty="0" smtClean="0"/>
              <a:t>arrow as possible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123949"/>
            <a:ext cx="4240144" cy="377190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During queries and ingestion, the system allocates buffers based on column width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Wider than needed columns mean memory is wasted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Fewer rows fit into memory; increased likelihood of queries spilling to disk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24174" y="1954696"/>
            <a:ext cx="1137478" cy="331304"/>
          </a:xfrm>
          <a:prstGeom prst="rect">
            <a:avLst/>
          </a:prstGeom>
          <a:noFill/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61653" y="1954696"/>
            <a:ext cx="773043" cy="331304"/>
          </a:xfrm>
          <a:prstGeom prst="rect">
            <a:avLst/>
          </a:prstGeom>
          <a:noFill/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34696" y="1954696"/>
            <a:ext cx="1501913" cy="331304"/>
          </a:xfrm>
          <a:prstGeom prst="rect">
            <a:avLst/>
          </a:prstGeom>
          <a:noFill/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35218" y="2031999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72696" y="2031999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45740" y="2031999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24174" y="2286000"/>
            <a:ext cx="1137478" cy="331304"/>
          </a:xfrm>
          <a:prstGeom prst="rect">
            <a:avLst/>
          </a:prstGeom>
          <a:noFill/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61653" y="2286000"/>
            <a:ext cx="773043" cy="331304"/>
          </a:xfrm>
          <a:prstGeom prst="rect">
            <a:avLst/>
          </a:prstGeom>
          <a:noFill/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4696" y="2286000"/>
            <a:ext cx="1501913" cy="331304"/>
          </a:xfrm>
          <a:prstGeom prst="rect">
            <a:avLst/>
          </a:prstGeom>
          <a:noFill/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35218" y="2363303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272696" y="2363303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045740" y="2363303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124174" y="2617304"/>
            <a:ext cx="1137478" cy="331304"/>
          </a:xfrm>
          <a:prstGeom prst="rect">
            <a:avLst/>
          </a:prstGeom>
          <a:noFill/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61653" y="2617304"/>
            <a:ext cx="773043" cy="331304"/>
          </a:xfrm>
          <a:prstGeom prst="rect">
            <a:avLst/>
          </a:prstGeom>
          <a:noFill/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034696" y="2617304"/>
            <a:ext cx="1501913" cy="331304"/>
          </a:xfrm>
          <a:prstGeom prst="rect">
            <a:avLst/>
          </a:prstGeom>
          <a:noFill/>
          <a:ln>
            <a:solidFill>
              <a:srgbClr val="AEB0B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35218" y="2694607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72696" y="2694607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45740" y="2694607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46548" y="1527538"/>
            <a:ext cx="992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Allocated</a:t>
            </a: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flipH="1">
            <a:off x="5113130" y="1681427"/>
            <a:ext cx="733418" cy="8225"/>
          </a:xfrm>
          <a:prstGeom prst="line">
            <a:avLst/>
          </a:prstGeom>
          <a:ln w="12700" cmpd="sng">
            <a:solidFill>
              <a:srgbClr val="007CBC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3" idx="3"/>
          </p:cNvCxnSpPr>
          <p:nvPr/>
        </p:nvCxnSpPr>
        <p:spPr>
          <a:xfrm>
            <a:off x="6839303" y="1681427"/>
            <a:ext cx="1719393" cy="0"/>
          </a:xfrm>
          <a:prstGeom prst="line">
            <a:avLst/>
          </a:prstGeom>
          <a:ln w="12700" cmpd="sng">
            <a:solidFill>
              <a:srgbClr val="007CBC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135218" y="3622259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709479" y="3622259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272697" y="3622259"/>
            <a:ext cx="574261" cy="1766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477566" y="3250321"/>
            <a:ext cx="101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Required</a:t>
            </a:r>
          </a:p>
        </p:txBody>
      </p:sp>
      <p:cxnSp>
        <p:nvCxnSpPr>
          <p:cNvPr id="34" name="Straight Connector 33"/>
          <p:cNvCxnSpPr>
            <a:stCxn id="33" idx="1"/>
          </p:cNvCxnSpPr>
          <p:nvPr/>
        </p:nvCxnSpPr>
        <p:spPr>
          <a:xfrm flipH="1" flipV="1">
            <a:off x="5135217" y="3401391"/>
            <a:ext cx="342349" cy="2819"/>
          </a:xfrm>
          <a:prstGeom prst="line">
            <a:avLst/>
          </a:prstGeom>
          <a:ln w="12700" cmpd="sng">
            <a:solidFill>
              <a:srgbClr val="007CBC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3" idx="3"/>
          </p:cNvCxnSpPr>
          <p:nvPr/>
        </p:nvCxnSpPr>
        <p:spPr>
          <a:xfrm>
            <a:off x="6493566" y="3404210"/>
            <a:ext cx="342347" cy="0"/>
          </a:xfrm>
          <a:prstGeom prst="line">
            <a:avLst/>
          </a:prstGeom>
          <a:ln w="12700" cmpd="sng">
            <a:solidFill>
              <a:srgbClr val="007CBC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DDL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41870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96" y="1892245"/>
            <a:ext cx="8205304" cy="857250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Define Primary &amp; Foreign Keys</a:t>
            </a:r>
            <a:br>
              <a:rPr lang="en-US" sz="3200" dirty="0" smtClean="0"/>
            </a:br>
            <a:r>
              <a:rPr lang="en-US" sz="3200" dirty="0"/>
              <a:t>	</a:t>
            </a:r>
            <a:r>
              <a:rPr lang="en-US" sz="3200" b="0" dirty="0" smtClean="0"/>
              <a:t>Not Enforced but…..</a:t>
            </a:r>
            <a:br>
              <a:rPr lang="en-US" sz="3200" b="0" dirty="0" smtClean="0"/>
            </a:br>
            <a:r>
              <a:rPr lang="en-US" sz="3200" b="0" dirty="0"/>
              <a:t>	</a:t>
            </a:r>
            <a:r>
              <a:rPr lang="en-US" sz="3200" b="0" dirty="0" smtClean="0"/>
              <a:t>Helps optimizer with query plan</a:t>
            </a:r>
            <a:endParaRPr lang="en-US" sz="3200" b="0" dirty="0"/>
          </a:p>
        </p:txBody>
      </p:sp>
      <p:sp>
        <p:nvSpPr>
          <p:cNvPr id="36" name="Rectangle 35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DDL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1268896" y="23621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47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Loading</a:t>
            </a:r>
          </a:p>
        </p:txBody>
      </p:sp>
    </p:spTree>
    <p:extLst>
      <p:ext uri="{BB962C8B-B14F-4D97-AF65-F5344CB8AC3E}">
        <p14:creationId xmlns:p14="http://schemas.microsoft.com/office/powerpoint/2010/main" val="290286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4902200" y="1435100"/>
            <a:ext cx="4114800" cy="2781300"/>
          </a:xfrm>
          <a:prstGeom prst="roundRect">
            <a:avLst/>
          </a:prstGeom>
          <a:solidFill>
            <a:srgbClr val="55A935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89" y="139645"/>
            <a:ext cx="7461012" cy="8572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multiple </a:t>
            </a:r>
            <a:r>
              <a:rPr lang="en-US" sz="2400" dirty="0"/>
              <a:t>i</a:t>
            </a:r>
            <a:r>
              <a:rPr lang="en-US" sz="2400" dirty="0" smtClean="0"/>
              <a:t>nput </a:t>
            </a:r>
            <a:r>
              <a:rPr lang="en-US" sz="2400" dirty="0"/>
              <a:t>f</a:t>
            </a:r>
            <a:r>
              <a:rPr lang="en-US" sz="2400" dirty="0" smtClean="0"/>
              <a:t>iles to maximize </a:t>
            </a:r>
            <a:r>
              <a:rPr lang="en-US" sz="2400" dirty="0"/>
              <a:t>t</a:t>
            </a:r>
            <a:r>
              <a:rPr lang="en-US" sz="2400" dirty="0" smtClean="0"/>
              <a:t>hroughput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847849"/>
            <a:ext cx="4660900" cy="286385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the COPY command</a:t>
            </a:r>
          </a:p>
          <a:p>
            <a:endParaRPr lang="en-US" sz="2000" dirty="0"/>
          </a:p>
          <a:p>
            <a:r>
              <a:rPr lang="en-US" sz="2000" dirty="0" smtClean="0"/>
              <a:t>Each slice can load one file at a time</a:t>
            </a:r>
          </a:p>
          <a:p>
            <a:endParaRPr lang="en-US" sz="2000" dirty="0" smtClean="0"/>
          </a:p>
          <a:p>
            <a:r>
              <a:rPr lang="en-US" sz="2000" dirty="0" smtClean="0"/>
              <a:t>A single input file means only one slice is ingesting data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5150802" y="2010659"/>
            <a:ext cx="3483851" cy="414480"/>
          </a:xfrm>
          <a:prstGeom prst="roundRect">
            <a:avLst>
              <a:gd name="adj" fmla="val 9240"/>
            </a:avLst>
          </a:prstGeom>
          <a:noFill/>
          <a:ln>
            <a:solidFill>
              <a:srgbClr val="007CBC"/>
            </a:solidFill>
            <a:prstDash val="dot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50804" y="1693188"/>
            <a:ext cx="17398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DC1.8XL Compute Node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206274" y="2079551"/>
            <a:ext cx="3353744" cy="592537"/>
            <a:chOff x="5206274" y="2582217"/>
            <a:chExt cx="3353744" cy="592537"/>
          </a:xfrm>
        </p:grpSpPr>
        <p:sp>
          <p:nvSpPr>
            <p:cNvPr id="5" name="Rectangle 4"/>
            <p:cNvSpPr/>
            <p:nvPr/>
          </p:nvSpPr>
          <p:spPr>
            <a:xfrm flipH="1">
              <a:off x="5206274" y="2899716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flipH="1">
              <a:off x="5632165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6053823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6475481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6897139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flipH="1">
              <a:off x="7318797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flipH="1">
              <a:off x="7740455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>
              <a:off x="8162113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flipH="1">
              <a:off x="5421336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flipH="1">
              <a:off x="5842994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flipH="1">
              <a:off x="6264652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6686310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H="1">
              <a:off x="7107968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7529626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H="1">
              <a:off x="7951284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flipH="1">
              <a:off x="8372945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 flipV="1">
            <a:off x="5291922" y="2829769"/>
            <a:ext cx="8820" cy="361566"/>
          </a:xfrm>
          <a:prstGeom prst="straightConnector1">
            <a:avLst/>
          </a:prstGeom>
          <a:ln w="12700" cmpd="sng">
            <a:solidFill>
              <a:srgbClr val="007CBC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50804" y="3746913"/>
            <a:ext cx="1196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Single Input File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01044"/>
              </p:ext>
            </p:extLst>
          </p:nvPr>
        </p:nvGraphicFramePr>
        <p:xfrm>
          <a:off x="5210708" y="327692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Loading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421336" y="2397051"/>
            <a:ext cx="3138682" cy="275038"/>
            <a:chOff x="5421336" y="2582217"/>
            <a:chExt cx="3138682" cy="275038"/>
          </a:xfrm>
        </p:grpSpPr>
        <p:sp>
          <p:nvSpPr>
            <p:cNvPr id="40" name="Rectangle 39"/>
            <p:cNvSpPr/>
            <p:nvPr/>
          </p:nvSpPr>
          <p:spPr>
            <a:xfrm flipH="1">
              <a:off x="5632165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6053823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6475481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flipH="1">
              <a:off x="6897139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 flipH="1">
              <a:off x="7318797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7740455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8162113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5421336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5842994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6264652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 flipH="1">
              <a:off x="6686310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7107968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flipH="1">
              <a:off x="7529626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flipH="1">
              <a:off x="7951284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flipH="1">
              <a:off x="8372945" y="2582217"/>
              <a:ext cx="187073" cy="275038"/>
            </a:xfrm>
            <a:prstGeom prst="rect">
              <a:avLst/>
            </a:prstGeom>
            <a:noFill/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 flipH="1">
            <a:off x="5205436" y="2079552"/>
            <a:ext cx="187073" cy="275038"/>
          </a:xfrm>
          <a:prstGeom prst="rect">
            <a:avLst/>
          </a:prstGeom>
          <a:noFill/>
          <a:ln w="9525" cap="flat" cmpd="sng" algn="ctr">
            <a:solidFill>
              <a:srgbClr val="005A84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100" kern="0" dirty="0">
              <a:solidFill>
                <a:srgbClr val="FFFFFF">
                  <a:alpha val="99000"/>
                </a:srgbClr>
              </a:solidFill>
              <a:latin typeface="+mj-lt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76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02200" y="1435100"/>
            <a:ext cx="4114800" cy="3517900"/>
          </a:xfrm>
          <a:prstGeom prst="roundRect">
            <a:avLst/>
          </a:prstGeom>
          <a:solidFill>
            <a:srgbClr val="55A935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68449"/>
            <a:ext cx="3996476" cy="314325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the COPY command</a:t>
            </a:r>
          </a:p>
          <a:p>
            <a:endParaRPr lang="en-US" sz="2000" dirty="0"/>
          </a:p>
          <a:p>
            <a:r>
              <a:rPr lang="en-US" sz="2000" dirty="0" smtClean="0"/>
              <a:t>You need at least as many input files as you have slices</a:t>
            </a:r>
          </a:p>
          <a:p>
            <a:endParaRPr lang="en-US" sz="2000" dirty="0"/>
          </a:p>
          <a:p>
            <a:r>
              <a:rPr lang="en-US" sz="2000" dirty="0" smtClean="0"/>
              <a:t>With 32 input files, all slices are working so you maximize throughput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767145"/>
              </p:ext>
            </p:extLst>
          </p:nvPr>
        </p:nvGraphicFramePr>
        <p:xfrm>
          <a:off x="5210708" y="30783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38104" y="2728063"/>
            <a:ext cx="1031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32 Input Files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12072"/>
              </p:ext>
            </p:extLst>
          </p:nvPr>
        </p:nvGraphicFramePr>
        <p:xfrm>
          <a:off x="5640305" y="30783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347294"/>
              </p:ext>
            </p:extLst>
          </p:nvPr>
        </p:nvGraphicFramePr>
        <p:xfrm>
          <a:off x="6069902" y="30783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491140"/>
              </p:ext>
            </p:extLst>
          </p:nvPr>
        </p:nvGraphicFramePr>
        <p:xfrm>
          <a:off x="6499499" y="30783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46625"/>
              </p:ext>
            </p:extLst>
          </p:nvPr>
        </p:nvGraphicFramePr>
        <p:xfrm>
          <a:off x="6929096" y="30783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333613"/>
              </p:ext>
            </p:extLst>
          </p:nvPr>
        </p:nvGraphicFramePr>
        <p:xfrm>
          <a:off x="7358693" y="30783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375236"/>
              </p:ext>
            </p:extLst>
          </p:nvPr>
        </p:nvGraphicFramePr>
        <p:xfrm>
          <a:off x="7788290" y="30783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107215"/>
              </p:ext>
            </p:extLst>
          </p:nvPr>
        </p:nvGraphicFramePr>
        <p:xfrm>
          <a:off x="8217884" y="30783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7569"/>
              </p:ext>
            </p:extLst>
          </p:nvPr>
        </p:nvGraphicFramePr>
        <p:xfrm>
          <a:off x="5210708" y="35192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62457"/>
              </p:ext>
            </p:extLst>
          </p:nvPr>
        </p:nvGraphicFramePr>
        <p:xfrm>
          <a:off x="5640305" y="35192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62623"/>
              </p:ext>
            </p:extLst>
          </p:nvPr>
        </p:nvGraphicFramePr>
        <p:xfrm>
          <a:off x="6069902" y="35192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757712"/>
              </p:ext>
            </p:extLst>
          </p:nvPr>
        </p:nvGraphicFramePr>
        <p:xfrm>
          <a:off x="6499499" y="35192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64674"/>
              </p:ext>
            </p:extLst>
          </p:nvPr>
        </p:nvGraphicFramePr>
        <p:xfrm>
          <a:off x="6929096" y="35192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619320"/>
              </p:ext>
            </p:extLst>
          </p:nvPr>
        </p:nvGraphicFramePr>
        <p:xfrm>
          <a:off x="7358693" y="35192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262730"/>
              </p:ext>
            </p:extLst>
          </p:nvPr>
        </p:nvGraphicFramePr>
        <p:xfrm>
          <a:off x="7788290" y="35192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897363"/>
              </p:ext>
            </p:extLst>
          </p:nvPr>
        </p:nvGraphicFramePr>
        <p:xfrm>
          <a:off x="8217884" y="35192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0" name="Rounded Rectangle 69"/>
          <p:cNvSpPr/>
          <p:nvPr/>
        </p:nvSpPr>
        <p:spPr>
          <a:xfrm>
            <a:off x="5162084" y="3030487"/>
            <a:ext cx="3463749" cy="1820913"/>
          </a:xfrm>
          <a:prstGeom prst="roundRect">
            <a:avLst>
              <a:gd name="adj" fmla="val 9240"/>
            </a:avLst>
          </a:prstGeom>
          <a:noFill/>
          <a:ln>
            <a:solidFill>
              <a:schemeClr val="bg1"/>
            </a:solidFill>
            <a:prstDash val="dot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892728" y="2684077"/>
            <a:ext cx="1231" cy="319953"/>
          </a:xfrm>
          <a:prstGeom prst="straightConnector1">
            <a:avLst/>
          </a:prstGeom>
          <a:ln>
            <a:solidFill>
              <a:srgbClr val="007CBC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5150802" y="1794759"/>
            <a:ext cx="3483851" cy="414480"/>
          </a:xfrm>
          <a:prstGeom prst="roundRect">
            <a:avLst>
              <a:gd name="adj" fmla="val 9240"/>
            </a:avLst>
          </a:prstGeom>
          <a:noFill/>
          <a:ln>
            <a:solidFill>
              <a:srgbClr val="007CBC"/>
            </a:solidFill>
            <a:prstDash val="dot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150804" y="1502688"/>
            <a:ext cx="17398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DC1.8XL Compute Node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5210507" y="1863651"/>
            <a:ext cx="3349511" cy="275038"/>
            <a:chOff x="5210507" y="2582217"/>
            <a:chExt cx="3349511" cy="275038"/>
          </a:xfrm>
          <a:solidFill>
            <a:srgbClr val="BFE9FF"/>
          </a:solidFill>
        </p:grpSpPr>
        <p:sp>
          <p:nvSpPr>
            <p:cNvPr id="74" name="Rectangle 73"/>
            <p:cNvSpPr/>
            <p:nvPr/>
          </p:nvSpPr>
          <p:spPr>
            <a:xfrm flipH="1">
              <a:off x="5210507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5632165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6053823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 flipH="1">
              <a:off x="6475481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 flipH="1">
              <a:off x="6897139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 flipH="1">
              <a:off x="7318797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 flipH="1">
              <a:off x="7740455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 flipH="1">
              <a:off x="8162113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 flipH="1">
              <a:off x="5421336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 flipH="1">
              <a:off x="5842994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 flipH="1">
              <a:off x="6264652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 flipH="1">
              <a:off x="6686310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 flipH="1">
              <a:off x="7107968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 flipH="1">
              <a:off x="7529626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 flipH="1">
              <a:off x="7951284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flipH="1">
              <a:off x="8372945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Loading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555989" y="139645"/>
            <a:ext cx="7461012" cy="8572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multiple </a:t>
            </a:r>
            <a:r>
              <a:rPr lang="en-US" sz="2400" dirty="0"/>
              <a:t>i</a:t>
            </a:r>
            <a:r>
              <a:rPr lang="en-US" sz="2400" dirty="0" smtClean="0"/>
              <a:t>nput </a:t>
            </a:r>
            <a:r>
              <a:rPr lang="en-US" sz="2400" dirty="0"/>
              <a:t>f</a:t>
            </a:r>
            <a:r>
              <a:rPr lang="en-US" sz="2400" dirty="0" smtClean="0"/>
              <a:t>iles to maximize </a:t>
            </a:r>
            <a:r>
              <a:rPr lang="en-US" sz="2400" dirty="0"/>
              <a:t>t</a:t>
            </a:r>
            <a:r>
              <a:rPr lang="en-US" sz="2400" dirty="0" smtClean="0"/>
              <a:t>hroughput</a:t>
            </a:r>
            <a:endParaRPr lang="en-US" sz="24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5210507" y="2193851"/>
            <a:ext cx="3349511" cy="275038"/>
            <a:chOff x="5210507" y="2582217"/>
            <a:chExt cx="3349511" cy="275038"/>
          </a:xfrm>
          <a:solidFill>
            <a:srgbClr val="BFE9FF"/>
          </a:solidFill>
        </p:grpSpPr>
        <p:sp>
          <p:nvSpPr>
            <p:cNvPr id="50" name="Rectangle 49"/>
            <p:cNvSpPr/>
            <p:nvPr/>
          </p:nvSpPr>
          <p:spPr>
            <a:xfrm flipH="1">
              <a:off x="5210507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 flipH="1">
              <a:off x="5632165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6053823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flipH="1">
              <a:off x="6475481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flipH="1">
              <a:off x="6897139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flipH="1">
              <a:off x="7318797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flipH="1">
              <a:off x="7740455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flipH="1">
              <a:off x="8162113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flipH="1">
              <a:off x="5421336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 flipH="1">
              <a:off x="5842994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flipH="1">
              <a:off x="6264652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 flipH="1">
              <a:off x="6686310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flipH="1">
              <a:off x="7107968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 flipH="1">
              <a:off x="7529626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 flipH="1">
              <a:off x="7951284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flipH="1">
              <a:off x="8372945" y="2582217"/>
              <a:ext cx="187073" cy="275038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1100" kern="0" dirty="0">
                <a:solidFill>
                  <a:srgbClr val="FFFFFF">
                    <a:alpha val="99000"/>
                  </a:srgbClr>
                </a:solidFill>
                <a:latin typeface="+mj-lt"/>
                <a:cs typeface="Century Gothic"/>
              </a:endParaRPr>
            </a:p>
          </p:txBody>
        </p:sp>
      </p:grp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007129"/>
              </p:ext>
            </p:extLst>
          </p:nvPr>
        </p:nvGraphicFramePr>
        <p:xfrm>
          <a:off x="5223408" y="39927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127961"/>
              </p:ext>
            </p:extLst>
          </p:nvPr>
        </p:nvGraphicFramePr>
        <p:xfrm>
          <a:off x="5653005" y="39927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4" name="Table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63349"/>
              </p:ext>
            </p:extLst>
          </p:nvPr>
        </p:nvGraphicFramePr>
        <p:xfrm>
          <a:off x="6082602" y="39927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845672"/>
              </p:ext>
            </p:extLst>
          </p:nvPr>
        </p:nvGraphicFramePr>
        <p:xfrm>
          <a:off x="6512199" y="39927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6" name="Table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42252"/>
              </p:ext>
            </p:extLst>
          </p:nvPr>
        </p:nvGraphicFramePr>
        <p:xfrm>
          <a:off x="6941796" y="39927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494085"/>
              </p:ext>
            </p:extLst>
          </p:nvPr>
        </p:nvGraphicFramePr>
        <p:xfrm>
          <a:off x="7371393" y="39927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262386"/>
              </p:ext>
            </p:extLst>
          </p:nvPr>
        </p:nvGraphicFramePr>
        <p:xfrm>
          <a:off x="7800990" y="39927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766088"/>
              </p:ext>
            </p:extLst>
          </p:nvPr>
        </p:nvGraphicFramePr>
        <p:xfrm>
          <a:off x="8230584" y="3992722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0" name="Table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186371"/>
              </p:ext>
            </p:extLst>
          </p:nvPr>
        </p:nvGraphicFramePr>
        <p:xfrm>
          <a:off x="5223408" y="44336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646032"/>
              </p:ext>
            </p:extLst>
          </p:nvPr>
        </p:nvGraphicFramePr>
        <p:xfrm>
          <a:off x="5653005" y="44336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128757"/>
              </p:ext>
            </p:extLst>
          </p:nvPr>
        </p:nvGraphicFramePr>
        <p:xfrm>
          <a:off x="6082602" y="44336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3" name="Table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515108"/>
              </p:ext>
            </p:extLst>
          </p:nvPr>
        </p:nvGraphicFramePr>
        <p:xfrm>
          <a:off x="6512199" y="44336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897034"/>
              </p:ext>
            </p:extLst>
          </p:nvPr>
        </p:nvGraphicFramePr>
        <p:xfrm>
          <a:off x="6941796" y="44336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448987"/>
              </p:ext>
            </p:extLst>
          </p:nvPr>
        </p:nvGraphicFramePr>
        <p:xfrm>
          <a:off x="7371393" y="44336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6" name="Tab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71664"/>
              </p:ext>
            </p:extLst>
          </p:nvPr>
        </p:nvGraphicFramePr>
        <p:xfrm>
          <a:off x="7800990" y="44336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85152"/>
              </p:ext>
            </p:extLst>
          </p:nvPr>
        </p:nvGraphicFramePr>
        <p:xfrm>
          <a:off x="8230584" y="4433657"/>
          <a:ext cx="343743" cy="346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81"/>
                <a:gridCol w="114581"/>
                <a:gridCol w="114581"/>
              </a:tblGrid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6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0681" marR="10681" marT="5340" marB="5340">
                    <a:lnL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9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231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1. Replace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249079" y="2062062"/>
            <a:ext cx="7143982" cy="1532856"/>
            <a:chOff x="624638" y="1496740"/>
            <a:chExt cx="7143981" cy="1532857"/>
          </a:xfrm>
        </p:grpSpPr>
        <p:sp>
          <p:nvSpPr>
            <p:cNvPr id="14" name="TextBox 13"/>
            <p:cNvSpPr txBox="1"/>
            <p:nvPr/>
          </p:nvSpPr>
          <p:spPr>
            <a:xfrm>
              <a:off x="2606576" y="2391557"/>
              <a:ext cx="84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OLTP</a:t>
              </a:r>
            </a:p>
            <a:p>
              <a:pPr algn="ctr"/>
              <a:r>
                <a:rPr lang="en-US" sz="1200" dirty="0"/>
                <a:t>Database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06571" y="2567932"/>
              <a:ext cx="7620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Amazon</a:t>
              </a:r>
            </a:p>
            <a:p>
              <a:pPr algn="ctr"/>
              <a:r>
                <a:rPr lang="en-US" sz="1200" dirty="0" smtClean="0"/>
                <a:t>Redshift</a:t>
              </a:r>
              <a:endParaRPr lang="en-US" sz="1200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623226" y="1885337"/>
              <a:ext cx="887131" cy="12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687912" y="1883964"/>
              <a:ext cx="1161560" cy="2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538838" y="1885337"/>
              <a:ext cx="961901" cy="1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624638" y="2345166"/>
              <a:ext cx="98645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dirty="0"/>
                <a:t>Application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978" y="1496740"/>
              <a:ext cx="829779" cy="78628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916703" y="2362897"/>
              <a:ext cx="8519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Reporting</a:t>
              </a:r>
            </a:p>
            <a:p>
              <a:pPr algn="ctr"/>
              <a:r>
                <a:rPr lang="en-US" sz="1200" dirty="0"/>
                <a:t>and BI</a:t>
              </a:r>
              <a:endParaRPr lang="en-US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167" y="2052698"/>
            <a:ext cx="859455" cy="859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71098" y="2911928"/>
            <a:ext cx="685979" cy="6858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dirty="0" smtClean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t="28324" b="62796"/>
          <a:stretch/>
        </p:blipFill>
        <p:spPr>
          <a:xfrm>
            <a:off x="5378222" y="2373708"/>
            <a:ext cx="644169" cy="484925"/>
          </a:xfrm>
          <a:prstGeom prst="rect">
            <a:avLst/>
          </a:prstGeom>
        </p:spPr>
      </p:pic>
      <p:sp>
        <p:nvSpPr>
          <p:cNvPr id="8" name="Magnetic Disk 7"/>
          <p:cNvSpPr/>
          <p:nvPr/>
        </p:nvSpPr>
        <p:spPr bwMode="auto">
          <a:xfrm>
            <a:off x="3277397" y="2013856"/>
            <a:ext cx="775752" cy="938894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6" tIns="34293" rIns="68586" bIns="34293" numCol="1" rtlCol="0" anchor="ctr" anchorCtr="0" compatLnSpc="1">
            <a:prstTxWarp prst="textNoShape">
              <a:avLst/>
            </a:prstTxWarp>
          </a:bodyPr>
          <a:lstStyle/>
          <a:p>
            <a:pPr algn="ctr" defTabSz="685666"/>
            <a:endParaRPr lang="en-US" sz="17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27754" y="2145893"/>
            <a:ext cx="420646" cy="253926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sz="1200" dirty="0"/>
              <a:t>ETL</a:t>
            </a:r>
          </a:p>
        </p:txBody>
      </p:sp>
      <p:sp>
        <p:nvSpPr>
          <p:cNvPr id="22" name="Rectangle 21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</a:rPr>
              <a:t>Use Cases</a:t>
            </a:r>
            <a:endParaRPr lang="en-US" sz="2400" dirty="0">
              <a:solidFill>
                <a:srgbClr val="FFFFFF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829" y="1892037"/>
            <a:ext cx="1024149" cy="12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289" y="1212795"/>
            <a:ext cx="3422411" cy="3553926"/>
          </a:xfrm>
        </p:spPr>
        <p:txBody>
          <a:bodyPr>
            <a:normAutofit fontScale="92500" lnSpcReduction="20000"/>
          </a:bodyPr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Use Copy</a:t>
            </a:r>
            <a:br>
              <a:rPr lang="en-US" dirty="0" smtClean="0"/>
            </a:b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Split your data in to multiple files</a:t>
            </a:r>
            <a:br>
              <a:rPr lang="en-US" dirty="0" smtClean="0"/>
            </a:b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One file in S3 per slice</a:t>
            </a:r>
            <a:br>
              <a:rPr lang="en-US" dirty="0" smtClean="0"/>
            </a:b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Compress with GZIP or LZO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Loading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55989" y="139645"/>
            <a:ext cx="7461012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Data Loading Best Practices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80189" y="1212795"/>
            <a:ext cx="3422411" cy="2978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0"/>
              </a:spcBef>
            </a:pPr>
            <a:r>
              <a:rPr lang="en-US" dirty="0" smtClean="0"/>
              <a:t>Load data in Sort key order</a:t>
            </a:r>
            <a:br>
              <a:rPr lang="en-US" dirty="0" smtClean="0"/>
            </a:b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Use staging table to load</a:t>
            </a:r>
            <a:br>
              <a:rPr lang="en-US" dirty="0" smtClean="0"/>
            </a:b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Use a manifest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8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84204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Vacuum</a:t>
            </a:r>
          </a:p>
        </p:txBody>
      </p:sp>
    </p:spTree>
    <p:extLst>
      <p:ext uri="{BB962C8B-B14F-4D97-AF65-F5344CB8AC3E}">
        <p14:creationId xmlns:p14="http://schemas.microsoft.com/office/powerpoint/2010/main" val="95348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634999"/>
            <a:ext cx="8636000" cy="424180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 dirty="0" smtClean="0"/>
              <a:t>VACUUM reclaims space and re-sorts tables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40000"/>
              </a:lnSpc>
            </a:pPr>
            <a:r>
              <a:rPr lang="en-US" sz="3000" dirty="0" smtClean="0"/>
              <a:t>VACUUM can be run in 4 modes:</a:t>
            </a:r>
          </a:p>
          <a:p>
            <a:pPr lvl="1">
              <a:lnSpc>
                <a:spcPct val="140000"/>
              </a:lnSpc>
            </a:pPr>
            <a:r>
              <a:rPr lang="en-US" sz="2500" dirty="0" smtClean="0">
                <a:solidFill>
                  <a:srgbClr val="E98E31"/>
                </a:solidFill>
              </a:rPr>
              <a:t>VACUUM FULL </a:t>
            </a:r>
            <a:endParaRPr lang="en-US" sz="2500" dirty="0" smtClean="0"/>
          </a:p>
          <a:p>
            <a:pPr lvl="2">
              <a:lnSpc>
                <a:spcPct val="140000"/>
              </a:lnSpc>
            </a:pPr>
            <a:r>
              <a:rPr lang="en-US" sz="2300" dirty="0" smtClean="0"/>
              <a:t>Reclaims space and re-sorts</a:t>
            </a:r>
          </a:p>
          <a:p>
            <a:pPr lvl="1">
              <a:lnSpc>
                <a:spcPct val="140000"/>
              </a:lnSpc>
            </a:pPr>
            <a:r>
              <a:rPr lang="en-US" sz="2500" dirty="0" smtClean="0">
                <a:solidFill>
                  <a:srgbClr val="E98E31"/>
                </a:solidFill>
              </a:rPr>
              <a:t>VACUUM DELETE ONLY </a:t>
            </a:r>
            <a:r>
              <a:rPr lang="en-US" sz="2500" dirty="0" smtClean="0"/>
              <a:t> </a:t>
            </a:r>
          </a:p>
          <a:p>
            <a:pPr lvl="2">
              <a:lnSpc>
                <a:spcPct val="140000"/>
              </a:lnSpc>
            </a:pPr>
            <a:r>
              <a:rPr lang="en-US" sz="2300" dirty="0" smtClean="0"/>
              <a:t>Reclaims space but does not re-sort</a:t>
            </a:r>
          </a:p>
          <a:p>
            <a:pPr lvl="1">
              <a:lnSpc>
                <a:spcPct val="140000"/>
              </a:lnSpc>
            </a:pPr>
            <a:r>
              <a:rPr lang="en-US" sz="2500" dirty="0" smtClean="0">
                <a:solidFill>
                  <a:srgbClr val="E98E31"/>
                </a:solidFill>
              </a:rPr>
              <a:t>VACUUM SORT ONLY </a:t>
            </a:r>
            <a:endParaRPr lang="en-US" sz="2500" dirty="0" smtClean="0"/>
          </a:p>
          <a:p>
            <a:pPr lvl="2">
              <a:lnSpc>
                <a:spcPct val="140000"/>
              </a:lnSpc>
            </a:pPr>
            <a:r>
              <a:rPr lang="en-US" sz="2300" dirty="0" smtClean="0"/>
              <a:t>Re-sorts but does not reclaim space</a:t>
            </a:r>
          </a:p>
          <a:p>
            <a:pPr lvl="1">
              <a:lnSpc>
                <a:spcPct val="140000"/>
              </a:lnSpc>
            </a:pPr>
            <a:r>
              <a:rPr lang="en-US" sz="2500" dirty="0" smtClean="0">
                <a:solidFill>
                  <a:srgbClr val="E98E31"/>
                </a:solidFill>
              </a:rPr>
              <a:t>VACUUM REINDEX </a:t>
            </a:r>
            <a:r>
              <a:rPr lang="en-US" sz="2500" dirty="0" smtClean="0"/>
              <a:t> </a:t>
            </a:r>
          </a:p>
          <a:p>
            <a:pPr lvl="2">
              <a:lnSpc>
                <a:spcPct val="140000"/>
              </a:lnSpc>
            </a:pPr>
            <a:r>
              <a:rPr lang="en-US" sz="2300" dirty="0" smtClean="0"/>
              <a:t>Used for INTERLEAVED sort keys. </a:t>
            </a:r>
          </a:p>
          <a:p>
            <a:pPr lvl="2">
              <a:lnSpc>
                <a:spcPct val="140000"/>
              </a:lnSpc>
            </a:pPr>
            <a:r>
              <a:rPr lang="en-US" sz="2300" dirty="0" smtClean="0"/>
              <a:t>Re-Analyzes sort keys and then runs FULL VACUUM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VACUUM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238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900" y="647699"/>
            <a:ext cx="8166100" cy="424180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200" dirty="0" smtClean="0"/>
              <a:t>VACUUM is an I/O intensive operation and can take time to run.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40000"/>
              </a:lnSpc>
            </a:pPr>
            <a:r>
              <a:rPr lang="en-US" sz="2200" dirty="0" smtClean="0"/>
              <a:t>To </a:t>
            </a:r>
            <a:r>
              <a:rPr lang="en-US" sz="2200" dirty="0" err="1" smtClean="0"/>
              <a:t>minimise</a:t>
            </a:r>
            <a:r>
              <a:rPr lang="en-US" sz="2200" dirty="0" smtClean="0"/>
              <a:t> the impact of VACUUM:</a:t>
            </a:r>
          </a:p>
          <a:p>
            <a:pPr lvl="1">
              <a:lnSpc>
                <a:spcPct val="140000"/>
              </a:lnSpc>
            </a:pPr>
            <a:r>
              <a:rPr lang="en-US" sz="2200" dirty="0" smtClean="0">
                <a:solidFill>
                  <a:srgbClr val="E98E31"/>
                </a:solidFill>
              </a:rPr>
              <a:t>Run VACUUM on a regular schedule </a:t>
            </a:r>
            <a:endParaRPr lang="en-US" sz="2200" dirty="0" smtClean="0"/>
          </a:p>
          <a:p>
            <a:pPr lvl="1">
              <a:lnSpc>
                <a:spcPct val="140000"/>
              </a:lnSpc>
            </a:pPr>
            <a:r>
              <a:rPr lang="en-US" sz="2200" dirty="0" smtClean="0">
                <a:solidFill>
                  <a:srgbClr val="E98E31"/>
                </a:solidFill>
              </a:rPr>
              <a:t>Use TRUNCATE instead of DELETE where possible </a:t>
            </a:r>
            <a:r>
              <a:rPr lang="en-US" sz="2200" dirty="0" smtClean="0"/>
              <a:t> </a:t>
            </a:r>
          </a:p>
          <a:p>
            <a:pPr lvl="1">
              <a:lnSpc>
                <a:spcPct val="140000"/>
              </a:lnSpc>
            </a:pPr>
            <a:r>
              <a:rPr lang="en-US" sz="2200" dirty="0" smtClean="0">
                <a:solidFill>
                  <a:srgbClr val="E98E31"/>
                </a:solidFill>
              </a:rPr>
              <a:t>TRUNCATE or DROP test tables</a:t>
            </a:r>
            <a:endParaRPr lang="en-US" sz="2200" dirty="0" smtClean="0"/>
          </a:p>
          <a:p>
            <a:pPr lvl="1">
              <a:lnSpc>
                <a:spcPct val="140000"/>
              </a:lnSpc>
            </a:pPr>
            <a:r>
              <a:rPr lang="en-US" sz="2200" dirty="0" smtClean="0">
                <a:solidFill>
                  <a:srgbClr val="E98E31"/>
                </a:solidFill>
              </a:rPr>
              <a:t>Perform a Deep Copy instead of VACUUM</a:t>
            </a:r>
          </a:p>
          <a:p>
            <a:pPr lvl="1">
              <a:lnSpc>
                <a:spcPct val="140000"/>
              </a:lnSpc>
            </a:pPr>
            <a:r>
              <a:rPr lang="en-US" sz="2200" dirty="0" smtClean="0">
                <a:solidFill>
                  <a:srgbClr val="E98E31"/>
                </a:solidFill>
              </a:rPr>
              <a:t>Load Data in sort order and remove need for VACUUM</a:t>
            </a:r>
            <a:endParaRPr lang="en-US" sz="2200" dirty="0" smtClean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VACUUM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4714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500" y="838199"/>
            <a:ext cx="8166100" cy="453390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300" dirty="0"/>
              <a:t>I</a:t>
            </a:r>
            <a:r>
              <a:rPr lang="en-US" sz="2300" dirty="0" smtClean="0"/>
              <a:t>s an alternate to VACUUM.</a:t>
            </a:r>
          </a:p>
          <a:p>
            <a:pPr>
              <a:lnSpc>
                <a:spcPct val="120000"/>
              </a:lnSpc>
            </a:pPr>
            <a:r>
              <a:rPr lang="en-US" sz="2300" dirty="0"/>
              <a:t>W</a:t>
            </a:r>
            <a:r>
              <a:rPr lang="en-US" sz="2300" dirty="0" smtClean="0"/>
              <a:t>ill remove deleted rows and also re-sort the table</a:t>
            </a:r>
          </a:p>
          <a:p>
            <a:pPr>
              <a:lnSpc>
                <a:spcPct val="120000"/>
              </a:lnSpc>
            </a:pPr>
            <a:r>
              <a:rPr lang="en-US" sz="2300" dirty="0" smtClean="0"/>
              <a:t>Is more efficient than VACUUM</a:t>
            </a:r>
          </a:p>
          <a:p>
            <a:pPr>
              <a:lnSpc>
                <a:spcPct val="120000"/>
              </a:lnSpc>
            </a:pPr>
            <a:r>
              <a:rPr lang="en-US" sz="2300" dirty="0" smtClean="0"/>
              <a:t>You can</a:t>
            </a:r>
            <a:r>
              <a:rPr lang="fr-FR" sz="2300" dirty="0" smtClean="0"/>
              <a:t>’</a:t>
            </a:r>
            <a:r>
              <a:rPr lang="en-US" sz="2300" dirty="0" smtClean="0"/>
              <a:t>t make concurrent updates to the table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40000"/>
              </a:lnSpc>
            </a:pPr>
            <a:r>
              <a:rPr lang="en-US" sz="2200" dirty="0" smtClean="0"/>
              <a:t>Deep copy options:</a:t>
            </a:r>
          </a:p>
          <a:p>
            <a:pPr lvl="1">
              <a:lnSpc>
                <a:spcPct val="140000"/>
              </a:lnSpc>
            </a:pPr>
            <a:r>
              <a:rPr lang="en-US" sz="2200" dirty="0" smtClean="0">
                <a:solidFill>
                  <a:srgbClr val="E98E31"/>
                </a:solidFill>
              </a:rPr>
              <a:t>Use original table DDL and run INSERT INTO…SELECT</a:t>
            </a:r>
          </a:p>
          <a:p>
            <a:pPr lvl="2">
              <a:lnSpc>
                <a:spcPct val="140000"/>
              </a:lnSpc>
            </a:pPr>
            <a:r>
              <a:rPr lang="en-US" dirty="0" smtClean="0"/>
              <a:t>Best option - Retains all table attributes </a:t>
            </a:r>
          </a:p>
          <a:p>
            <a:pPr lvl="1">
              <a:lnSpc>
                <a:spcPct val="140000"/>
              </a:lnSpc>
            </a:pPr>
            <a:r>
              <a:rPr lang="en-US" sz="2200" dirty="0" smtClean="0">
                <a:solidFill>
                  <a:srgbClr val="E98E31"/>
                </a:solidFill>
              </a:rPr>
              <a:t>Use CREATE TABLE AS</a:t>
            </a:r>
          </a:p>
          <a:p>
            <a:pPr lvl="2">
              <a:lnSpc>
                <a:spcPct val="140000"/>
              </a:lnSpc>
            </a:pPr>
            <a:r>
              <a:rPr lang="en-US" dirty="0" smtClean="0"/>
              <a:t> New table does </a:t>
            </a:r>
            <a:r>
              <a:rPr lang="en-US" dirty="0"/>
              <a:t>not inherit encoding, </a:t>
            </a:r>
            <a:r>
              <a:rPr lang="en-US" dirty="0" err="1"/>
              <a:t>distkey</a:t>
            </a:r>
            <a:r>
              <a:rPr lang="en-US" dirty="0"/>
              <a:t>, </a:t>
            </a:r>
            <a:r>
              <a:rPr lang="en-US" dirty="0" err="1"/>
              <a:t>sortkey</a:t>
            </a:r>
            <a:r>
              <a:rPr lang="en-US" dirty="0"/>
              <a:t>, </a:t>
            </a:r>
            <a:r>
              <a:rPr lang="en-US" dirty="0" smtClean="0"/>
              <a:t>primary keys, or </a:t>
            </a:r>
            <a:r>
              <a:rPr lang="en-US" dirty="0"/>
              <a:t>foreign </a:t>
            </a:r>
            <a:r>
              <a:rPr lang="en-US" dirty="0" smtClean="0"/>
              <a:t>keys.</a:t>
            </a:r>
          </a:p>
          <a:p>
            <a:pPr lvl="1">
              <a:lnSpc>
                <a:spcPct val="140000"/>
              </a:lnSpc>
            </a:pPr>
            <a:r>
              <a:rPr lang="en-US" sz="2200" dirty="0" smtClean="0">
                <a:solidFill>
                  <a:srgbClr val="E98E31"/>
                </a:solidFill>
              </a:rPr>
              <a:t>Use CREATE TABLE LIKE </a:t>
            </a:r>
          </a:p>
          <a:p>
            <a:pPr lvl="2">
              <a:lnSpc>
                <a:spcPct val="140000"/>
              </a:lnSpc>
            </a:pPr>
            <a:r>
              <a:rPr lang="en-US" dirty="0" smtClean="0"/>
              <a:t>New table inherits all attributes except primary and foreign keys</a:t>
            </a:r>
          </a:p>
          <a:p>
            <a:pPr lvl="1">
              <a:lnSpc>
                <a:spcPct val="140000"/>
              </a:lnSpc>
            </a:pPr>
            <a:r>
              <a:rPr lang="en-US" sz="2200" dirty="0" smtClean="0">
                <a:solidFill>
                  <a:srgbClr val="E98E31"/>
                </a:solidFill>
              </a:rPr>
              <a:t>Use a TEMP table to COPY data out and back in again</a:t>
            </a:r>
          </a:p>
          <a:p>
            <a:pPr lvl="2">
              <a:lnSpc>
                <a:spcPct val="140000"/>
              </a:lnSpc>
            </a:pPr>
            <a:r>
              <a:rPr lang="en-US" dirty="0" smtClean="0">
                <a:solidFill>
                  <a:srgbClr val="FFFFFF"/>
                </a:solidFill>
              </a:rPr>
              <a:t>Retains all attributes but requires two full inserts of the table</a:t>
            </a:r>
            <a:endParaRPr lang="en-US" dirty="0" smtClean="0">
              <a:solidFill>
                <a:srgbClr val="E98E31"/>
              </a:solidFill>
            </a:endParaRP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VACUUM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89389" y="101545"/>
            <a:ext cx="8205304" cy="55885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Deep Copy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96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36467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733549"/>
            <a:ext cx="8394700" cy="23177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Redshift’s query optimizer relies on up-to-date statistics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Update stats on sort/dist key columns after every load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Analyze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00980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Resize</a:t>
            </a:r>
          </a:p>
        </p:txBody>
      </p:sp>
    </p:spTree>
    <p:extLst>
      <p:ext uri="{BB962C8B-B14F-4D97-AF65-F5344CB8AC3E}">
        <p14:creationId xmlns:p14="http://schemas.microsoft.com/office/powerpoint/2010/main" val="248276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Resize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13100" y="1663153"/>
            <a:ext cx="598097" cy="64824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dirty="0" smtClean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2558770" y="3260360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" name="Straight Arrow Connector 39"/>
          <p:cNvCxnSpPr/>
          <p:nvPr/>
        </p:nvCxnSpPr>
        <p:spPr>
          <a:xfrm flipV="1">
            <a:off x="2085299" y="2397958"/>
            <a:ext cx="413670" cy="4736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" name="Straight Arrow Connector 40"/>
          <p:cNvCxnSpPr/>
          <p:nvPr/>
        </p:nvCxnSpPr>
        <p:spPr>
          <a:xfrm flipH="1" flipV="1">
            <a:off x="2930475" y="2373114"/>
            <a:ext cx="429146" cy="48925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2" name="Straight Arrow Connector 41"/>
          <p:cNvCxnSpPr>
            <a:stCxn id="43" idx="2"/>
            <a:endCxn id="91" idx="0"/>
          </p:cNvCxnSpPr>
          <p:nvPr/>
        </p:nvCxnSpPr>
        <p:spPr>
          <a:xfrm>
            <a:off x="2758859" y="1243949"/>
            <a:ext cx="260" cy="47597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3" name="Rectangle 42"/>
          <p:cNvSpPr/>
          <p:nvPr/>
        </p:nvSpPr>
        <p:spPr bwMode="auto">
          <a:xfrm>
            <a:off x="1849326" y="931471"/>
            <a:ext cx="1819065" cy="312478"/>
          </a:xfrm>
          <a:prstGeom prst="rect">
            <a:avLst/>
          </a:prstGeom>
          <a:gradFill rotWithShape="1">
            <a:gsLst>
              <a:gs pos="0">
                <a:srgbClr val="16CC9A">
                  <a:lumMod val="50000"/>
                </a:srgbClr>
              </a:gs>
              <a:gs pos="80000">
                <a:srgbClr val="16CC9A">
                  <a:lumMod val="75000"/>
                </a:srgbClr>
              </a:gs>
              <a:gs pos="100000">
                <a:srgbClr val="16CC9A">
                  <a:lumMod val="75000"/>
                </a:srgbClr>
              </a:gs>
            </a:gsLst>
            <a:lin ang="16200000" scaled="0"/>
          </a:gradFill>
          <a:ln w="9525" cap="flat" cmpd="sng" algn="ctr">
            <a:solidFill>
              <a:srgbClr val="16CC9A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 Tools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779147" y="2981259"/>
            <a:ext cx="707994" cy="561186"/>
            <a:chOff x="540558" y="4280710"/>
            <a:chExt cx="1360880" cy="1078690"/>
          </a:xfrm>
        </p:grpSpPr>
        <p:grpSp>
          <p:nvGrpSpPr>
            <p:cNvPr id="46" name="Group 45"/>
            <p:cNvGrpSpPr/>
            <p:nvPr/>
          </p:nvGrpSpPr>
          <p:grpSpPr>
            <a:xfrm>
              <a:off x="540558" y="4280710"/>
              <a:ext cx="1355085" cy="1078690"/>
              <a:chOff x="787156" y="3824909"/>
              <a:chExt cx="1283034" cy="1021334"/>
            </a:xfrm>
          </p:grpSpPr>
          <p:sp>
            <p:nvSpPr>
              <p:cNvPr id="49" name="Rectangle 48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57" name="Can 56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" name="Can 57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Can 58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2" name="Rectangle 51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48TB disk</a:t>
                  </a:r>
                </a:p>
              </p:txBody>
            </p:sp>
            <p:sp>
              <p:nvSpPr>
                <p:cNvPr id="54" name="Rectangle 53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47" name="Rectangle 46"/>
            <p:cNvSpPr/>
            <p:nvPr/>
          </p:nvSpPr>
          <p:spPr bwMode="auto">
            <a:xfrm>
              <a:off x="541557" y="4292088"/>
              <a:ext cx="1359881" cy="1057685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055130" y="2981259"/>
            <a:ext cx="707994" cy="561186"/>
            <a:chOff x="540558" y="4280710"/>
            <a:chExt cx="1360880" cy="1078690"/>
          </a:xfrm>
        </p:grpSpPr>
        <p:grpSp>
          <p:nvGrpSpPr>
            <p:cNvPr id="61" name="Group 60"/>
            <p:cNvGrpSpPr/>
            <p:nvPr/>
          </p:nvGrpSpPr>
          <p:grpSpPr>
            <a:xfrm>
              <a:off x="540558" y="4280710"/>
              <a:ext cx="1355085" cy="1078690"/>
              <a:chOff x="787156" y="3824909"/>
              <a:chExt cx="1283034" cy="1021334"/>
            </a:xfrm>
          </p:grpSpPr>
          <p:sp>
            <p:nvSpPr>
              <p:cNvPr id="63" name="Rectangle 62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71" name="Can 70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Can 71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Can 72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6" name="Rectangle 65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67" name="Rectangle 66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48TB disk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62" name="Rectangle 61"/>
            <p:cNvSpPr/>
            <p:nvPr/>
          </p:nvSpPr>
          <p:spPr bwMode="auto">
            <a:xfrm>
              <a:off x="541557" y="4292088"/>
              <a:ext cx="1359881" cy="1057685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404862" y="1714003"/>
            <a:ext cx="707994" cy="561186"/>
            <a:chOff x="540558" y="4280710"/>
            <a:chExt cx="1360880" cy="1078690"/>
          </a:xfrm>
        </p:grpSpPr>
        <p:grpSp>
          <p:nvGrpSpPr>
            <p:cNvPr id="90" name="Group 89"/>
            <p:cNvGrpSpPr/>
            <p:nvPr/>
          </p:nvGrpSpPr>
          <p:grpSpPr>
            <a:xfrm>
              <a:off x="540558" y="4280710"/>
              <a:ext cx="1355085" cy="1078690"/>
              <a:chOff x="787156" y="3824909"/>
              <a:chExt cx="1283034" cy="1021334"/>
            </a:xfrm>
          </p:grpSpPr>
          <p:sp>
            <p:nvSpPr>
              <p:cNvPr id="92" name="Rectangle 91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94" name="Group 93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02" name="Can 101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Can 102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Can 103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7" name="Rectangle 96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98" name="Rectangle 97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48TB disk</a:t>
                  </a: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91" name="Rectangle 90"/>
            <p:cNvSpPr/>
            <p:nvPr/>
          </p:nvSpPr>
          <p:spPr bwMode="auto">
            <a:xfrm>
              <a:off x="541557" y="4292088"/>
              <a:ext cx="1359881" cy="1057685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Leader</a:t>
              </a:r>
              <a:b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611790" y="1708994"/>
            <a:ext cx="4267628" cy="1834942"/>
            <a:chOff x="4611790" y="1855529"/>
            <a:chExt cx="4267628" cy="1834942"/>
          </a:xfrm>
        </p:grpSpPr>
        <p:cxnSp>
          <p:nvCxnSpPr>
            <p:cNvPr id="110" name="Straight Arrow Connector 109"/>
            <p:cNvCxnSpPr/>
            <p:nvPr/>
          </p:nvCxnSpPr>
          <p:spPr>
            <a:xfrm flipV="1">
              <a:off x="5352033" y="3408386"/>
              <a:ext cx="418036" cy="2983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1" name="Straight Arrow Connector 110"/>
            <p:cNvCxnSpPr/>
            <p:nvPr/>
          </p:nvCxnSpPr>
          <p:spPr>
            <a:xfrm flipH="1">
              <a:off x="6021758" y="2545984"/>
              <a:ext cx="477024" cy="475151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5138212" y="2545984"/>
              <a:ext cx="1090643" cy="473660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6991596" y="2545984"/>
              <a:ext cx="1099887" cy="462915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14" name="Group 113"/>
            <p:cNvGrpSpPr/>
            <p:nvPr/>
          </p:nvGrpSpPr>
          <p:grpSpPr>
            <a:xfrm>
              <a:off x="4611790" y="3129285"/>
              <a:ext cx="707994" cy="561186"/>
              <a:chOff x="540558" y="4280710"/>
              <a:chExt cx="1360880" cy="1078690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540558" y="4280710"/>
                <a:ext cx="1355085" cy="1078690"/>
                <a:chOff x="787156" y="3824909"/>
                <a:chExt cx="1283034" cy="1021334"/>
              </a:xfrm>
            </p:grpSpPr>
            <p:sp>
              <p:nvSpPr>
                <p:cNvPr id="176" name="Rectangle 175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7" name="Group 176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78" name="Group 177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85" name="Can 184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8" name="Can 187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3" name="Can 192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79" name="Rectangle 178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48TB disk</a:t>
                    </a:r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75" name="Rectangle 174"/>
              <p:cNvSpPr/>
              <p:nvPr/>
            </p:nvSpPr>
            <p:spPr bwMode="auto">
              <a:xfrm>
                <a:off x="541557" y="4292088"/>
                <a:ext cx="1359881" cy="1057685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Compute Node</a:t>
                </a: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802318" y="3129285"/>
              <a:ext cx="707994" cy="561186"/>
              <a:chOff x="540558" y="4280710"/>
              <a:chExt cx="1360880" cy="107869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540558" y="4280710"/>
                <a:ext cx="1355085" cy="1078690"/>
                <a:chOff x="787156" y="3824909"/>
                <a:chExt cx="1283034" cy="1021334"/>
              </a:xfrm>
            </p:grpSpPr>
            <p:sp>
              <p:nvSpPr>
                <p:cNvPr id="163" name="Rectangle 162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4" name="Group 163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71" name="Can 170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2" name="Can 171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3" name="Can 172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66" name="Rectangle 165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48TB disk</a:t>
                    </a:r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Rectangle 169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62" name="Rectangle 161"/>
              <p:cNvSpPr/>
              <p:nvPr/>
            </p:nvSpPr>
            <p:spPr bwMode="auto">
              <a:xfrm>
                <a:off x="541557" y="4292088"/>
                <a:ext cx="1359881" cy="1057685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Compute Node</a:t>
                </a: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986872" y="3129285"/>
              <a:ext cx="707994" cy="561186"/>
              <a:chOff x="540558" y="4280710"/>
              <a:chExt cx="1360880" cy="1078690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540558" y="4280710"/>
                <a:ext cx="1355085" cy="1078690"/>
                <a:chOff x="787156" y="3824909"/>
                <a:chExt cx="1283034" cy="1021334"/>
              </a:xfrm>
            </p:grpSpPr>
            <p:sp>
              <p:nvSpPr>
                <p:cNvPr id="150" name="Rectangle 149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1" name="Group 150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52" name="Group 151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58" name="Can 157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Can 158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" name="Can 159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53" name="Rectangle 152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48TB disk</a:t>
                    </a:r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Rectangle 156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49" name="Rectangle 148"/>
              <p:cNvSpPr/>
              <p:nvPr/>
            </p:nvSpPr>
            <p:spPr bwMode="auto">
              <a:xfrm>
                <a:off x="541557" y="4292088"/>
                <a:ext cx="1359881" cy="1057685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Compute Node</a:t>
                </a:r>
              </a:p>
            </p:txBody>
          </p:sp>
        </p:grpSp>
        <p:cxnSp>
          <p:nvCxnSpPr>
            <p:cNvPr id="117" name="Straight Arrow Connector 116"/>
            <p:cNvCxnSpPr/>
            <p:nvPr/>
          </p:nvCxnSpPr>
          <p:spPr>
            <a:xfrm>
              <a:off x="6542561" y="3409878"/>
              <a:ext cx="412062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18" name="Group 117"/>
            <p:cNvGrpSpPr/>
            <p:nvPr/>
          </p:nvGrpSpPr>
          <p:grpSpPr>
            <a:xfrm>
              <a:off x="8171424" y="3129285"/>
              <a:ext cx="707994" cy="561186"/>
              <a:chOff x="540558" y="4280710"/>
              <a:chExt cx="1360880" cy="1078690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540558" y="4280710"/>
                <a:ext cx="1355085" cy="1078690"/>
                <a:chOff x="787156" y="3824909"/>
                <a:chExt cx="1283034" cy="1021334"/>
              </a:xfrm>
            </p:grpSpPr>
            <p:sp>
              <p:nvSpPr>
                <p:cNvPr id="137" name="Rectangle 136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8" name="Group 137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39" name="Group 138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45" name="Can 144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6" name="Can 145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Can 146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40" name="Rectangle 139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48TB disk</a:t>
                    </a:r>
                  </a:p>
                </p:txBody>
              </p:sp>
              <p:sp>
                <p:nvSpPr>
                  <p:cNvPr id="142" name="Rectangle 141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Rectangle 142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Rectangle 143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36" name="Rectangle 135"/>
              <p:cNvSpPr/>
              <p:nvPr/>
            </p:nvSpPr>
            <p:spPr bwMode="auto">
              <a:xfrm>
                <a:off x="541557" y="4292088"/>
                <a:ext cx="1359881" cy="1057685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Compute Node</a:t>
                </a: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6266501" y="1855529"/>
              <a:ext cx="707994" cy="561186"/>
              <a:chOff x="540558" y="4280710"/>
              <a:chExt cx="1360880" cy="107869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40558" y="4280710"/>
                <a:ext cx="1355085" cy="1078690"/>
                <a:chOff x="787156" y="3824909"/>
                <a:chExt cx="1283034" cy="1021334"/>
              </a:xfrm>
            </p:grpSpPr>
            <p:sp>
              <p:nvSpPr>
                <p:cNvPr id="124" name="Rectangle 123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26" name="Group 125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32" name="Can 131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3" name="Can 132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4" name="Can 133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48TB disk</a:t>
                    </a:r>
                  </a:p>
                </p:txBody>
              </p:sp>
              <p:sp>
                <p:nvSpPr>
                  <p:cNvPr id="129" name="Rectangle 128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Rectangle 129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Rectangle 130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23" name="Rectangle 122"/>
              <p:cNvSpPr/>
              <p:nvPr/>
            </p:nvSpPr>
            <p:spPr bwMode="auto">
              <a:xfrm>
                <a:off x="541558" y="4292087"/>
                <a:ext cx="1359880" cy="1057685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Leader</a:t>
                </a:r>
                <a:b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</a:t>
                </a:r>
              </a:p>
            </p:txBody>
          </p:sp>
        </p:grpSp>
        <p:cxnSp>
          <p:nvCxnSpPr>
            <p:cNvPr id="120" name="Straight Arrow Connector 119"/>
            <p:cNvCxnSpPr/>
            <p:nvPr/>
          </p:nvCxnSpPr>
          <p:spPr>
            <a:xfrm>
              <a:off x="6723545" y="2545984"/>
              <a:ext cx="587121" cy="462915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1" name="Straight Arrow Connector 120"/>
            <p:cNvCxnSpPr/>
            <p:nvPr/>
          </p:nvCxnSpPr>
          <p:spPr>
            <a:xfrm>
              <a:off x="7727115" y="3412523"/>
              <a:ext cx="412062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97" name="Right Arrow 196"/>
          <p:cNvSpPr/>
          <p:nvPr/>
        </p:nvSpPr>
        <p:spPr>
          <a:xfrm>
            <a:off x="4058927" y="3076003"/>
            <a:ext cx="249014" cy="1171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ight Arrow 197"/>
          <p:cNvSpPr/>
          <p:nvPr/>
        </p:nvSpPr>
        <p:spPr>
          <a:xfrm>
            <a:off x="4058927" y="3266601"/>
            <a:ext cx="249014" cy="1171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ight Arrow 200"/>
          <p:cNvSpPr/>
          <p:nvPr/>
        </p:nvSpPr>
        <p:spPr>
          <a:xfrm>
            <a:off x="4058927" y="3447286"/>
            <a:ext cx="249014" cy="1171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4490553" y="1504464"/>
            <a:ext cx="4477602" cy="2188309"/>
          </a:xfrm>
          <a:prstGeom prst="rect">
            <a:avLst/>
          </a:prstGeom>
          <a:solidFill>
            <a:schemeClr val="tx2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4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97" grpId="0" animBg="1"/>
      <p:bldP spid="198" grpId="0" animBg="1"/>
      <p:bldP spid="201" grpId="0" animBg="1"/>
      <p:bldP spid="20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231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Assist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255182" y="2062062"/>
            <a:ext cx="7143982" cy="1432927"/>
            <a:chOff x="624638" y="1496740"/>
            <a:chExt cx="7143981" cy="1432928"/>
          </a:xfrm>
        </p:grpSpPr>
        <p:sp>
          <p:nvSpPr>
            <p:cNvPr id="14" name="TextBox 13"/>
            <p:cNvSpPr txBox="1"/>
            <p:nvPr/>
          </p:nvSpPr>
          <p:spPr>
            <a:xfrm>
              <a:off x="2606576" y="2391557"/>
              <a:ext cx="84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OLTP</a:t>
              </a:r>
            </a:p>
            <a:p>
              <a:pPr algn="ctr"/>
              <a:r>
                <a:rPr lang="en-US" sz="1200" dirty="0"/>
                <a:t>Database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04632" y="2468003"/>
              <a:ext cx="9659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Data </a:t>
              </a:r>
              <a:endParaRPr lang="en-US" sz="1200" dirty="0"/>
            </a:p>
            <a:p>
              <a:pPr algn="ctr"/>
              <a:r>
                <a:rPr lang="en-US" sz="1200" dirty="0"/>
                <a:t>Warehouse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623226" y="1885337"/>
              <a:ext cx="887131" cy="12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687912" y="1883964"/>
              <a:ext cx="1161560" cy="20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538838" y="1885337"/>
              <a:ext cx="961901" cy="1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624638" y="2345166"/>
              <a:ext cx="98645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dirty="0"/>
                <a:t>Application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978" y="1496740"/>
              <a:ext cx="829779" cy="78628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916703" y="2362897"/>
              <a:ext cx="8519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Reporting</a:t>
              </a:r>
            </a:p>
            <a:p>
              <a:pPr algn="ctr"/>
              <a:r>
                <a:rPr lang="en-US" sz="1200" dirty="0"/>
                <a:t>and BI</a:t>
              </a:r>
              <a:endParaRPr lang="en-US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70" y="2052698"/>
            <a:ext cx="859455" cy="859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21898" y="2911928"/>
            <a:ext cx="685979" cy="6858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210" y="2022148"/>
            <a:ext cx="903051" cy="9586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t="28324" b="62796"/>
          <a:stretch/>
        </p:blipFill>
        <p:spPr>
          <a:xfrm>
            <a:off x="5384325" y="2373708"/>
            <a:ext cx="644169" cy="484925"/>
          </a:xfrm>
          <a:prstGeom prst="rect">
            <a:avLst/>
          </a:prstGeom>
        </p:spPr>
      </p:pic>
      <p:sp>
        <p:nvSpPr>
          <p:cNvPr id="8" name="Magnetic Disk 7"/>
          <p:cNvSpPr/>
          <p:nvPr/>
        </p:nvSpPr>
        <p:spPr bwMode="auto">
          <a:xfrm>
            <a:off x="3283500" y="2013856"/>
            <a:ext cx="775752" cy="938894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6" tIns="34293" rIns="68586" bIns="34293" numCol="1" rtlCol="0" anchor="ctr" anchorCtr="0" compatLnSpc="1">
            <a:prstTxWarp prst="textNoShape">
              <a:avLst/>
            </a:prstTxWarp>
          </a:bodyPr>
          <a:lstStyle/>
          <a:p>
            <a:pPr algn="ctr" defTabSz="685666"/>
            <a:endParaRPr lang="en-US" sz="17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33857" y="2145893"/>
            <a:ext cx="420646" cy="253926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sz="1200" dirty="0"/>
              <a:t>ETL</a:t>
            </a:r>
          </a:p>
        </p:txBody>
      </p:sp>
      <p:sp>
        <p:nvSpPr>
          <p:cNvPr id="22" name="Rectangle 21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</a:rPr>
              <a:t>Use Cases</a:t>
            </a:r>
            <a:endParaRPr lang="en-US" sz="2400" dirty="0">
              <a:solidFill>
                <a:srgbClr val="FFFFFF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9823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Resize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578145" y="1277165"/>
            <a:ext cx="0" cy="335735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09" name="Group 108"/>
          <p:cNvGrpSpPr/>
          <p:nvPr/>
        </p:nvGrpSpPr>
        <p:grpSpPr>
          <a:xfrm>
            <a:off x="4611790" y="1708994"/>
            <a:ext cx="4267628" cy="1834942"/>
            <a:chOff x="4611790" y="1855529"/>
            <a:chExt cx="4267628" cy="1834942"/>
          </a:xfrm>
        </p:grpSpPr>
        <p:cxnSp>
          <p:nvCxnSpPr>
            <p:cNvPr id="110" name="Straight Arrow Connector 109"/>
            <p:cNvCxnSpPr/>
            <p:nvPr/>
          </p:nvCxnSpPr>
          <p:spPr>
            <a:xfrm flipV="1">
              <a:off x="5352033" y="3408386"/>
              <a:ext cx="418036" cy="2983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1" name="Straight Arrow Connector 110"/>
            <p:cNvCxnSpPr/>
            <p:nvPr/>
          </p:nvCxnSpPr>
          <p:spPr>
            <a:xfrm flipH="1">
              <a:off x="6021758" y="2545984"/>
              <a:ext cx="477024" cy="475151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5138212" y="2545984"/>
              <a:ext cx="1090643" cy="473660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6991596" y="2545984"/>
              <a:ext cx="1099887" cy="462915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14" name="Group 113"/>
            <p:cNvGrpSpPr/>
            <p:nvPr/>
          </p:nvGrpSpPr>
          <p:grpSpPr>
            <a:xfrm>
              <a:off x="4611790" y="3129285"/>
              <a:ext cx="707994" cy="561186"/>
              <a:chOff x="540558" y="4280710"/>
              <a:chExt cx="1360880" cy="1078690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540558" y="4280710"/>
                <a:ext cx="1355085" cy="1078690"/>
                <a:chOff x="787156" y="3824909"/>
                <a:chExt cx="1283034" cy="1021334"/>
              </a:xfrm>
            </p:grpSpPr>
            <p:sp>
              <p:nvSpPr>
                <p:cNvPr id="176" name="Rectangle 175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7" name="Group 176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78" name="Group 177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85" name="Can 184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8" name="Can 187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3" name="Can 192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79" name="Rectangle 178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48TB disk</a:t>
                    </a:r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75" name="Rectangle 174"/>
              <p:cNvSpPr/>
              <p:nvPr/>
            </p:nvSpPr>
            <p:spPr bwMode="auto">
              <a:xfrm>
                <a:off x="541557" y="4292088"/>
                <a:ext cx="1359881" cy="1057685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Compute Node</a:t>
                </a: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802318" y="3129285"/>
              <a:ext cx="707994" cy="561186"/>
              <a:chOff x="540558" y="4280710"/>
              <a:chExt cx="1360880" cy="107869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540558" y="4280710"/>
                <a:ext cx="1355085" cy="1078690"/>
                <a:chOff x="787156" y="3824909"/>
                <a:chExt cx="1283034" cy="1021334"/>
              </a:xfrm>
            </p:grpSpPr>
            <p:sp>
              <p:nvSpPr>
                <p:cNvPr id="163" name="Rectangle 162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4" name="Group 163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71" name="Can 170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2" name="Can 171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3" name="Can 172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66" name="Rectangle 165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48TB disk</a:t>
                    </a:r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Rectangle 169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62" name="Rectangle 161"/>
              <p:cNvSpPr/>
              <p:nvPr/>
            </p:nvSpPr>
            <p:spPr bwMode="auto">
              <a:xfrm>
                <a:off x="541557" y="4292088"/>
                <a:ext cx="1359881" cy="1057685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Compute Node</a:t>
                </a: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986872" y="3129285"/>
              <a:ext cx="707994" cy="561186"/>
              <a:chOff x="540558" y="4280710"/>
              <a:chExt cx="1360880" cy="1078690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540558" y="4280710"/>
                <a:ext cx="1355085" cy="1078690"/>
                <a:chOff x="787156" y="3824909"/>
                <a:chExt cx="1283034" cy="1021334"/>
              </a:xfrm>
            </p:grpSpPr>
            <p:sp>
              <p:nvSpPr>
                <p:cNvPr id="150" name="Rectangle 149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1" name="Group 150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52" name="Group 151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58" name="Can 157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Can 158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" name="Can 159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53" name="Rectangle 152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48TB disk</a:t>
                    </a:r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Rectangle 156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49" name="Rectangle 148"/>
              <p:cNvSpPr/>
              <p:nvPr/>
            </p:nvSpPr>
            <p:spPr bwMode="auto">
              <a:xfrm>
                <a:off x="541557" y="4292088"/>
                <a:ext cx="1359881" cy="1057685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Compute Node</a:t>
                </a:r>
              </a:p>
            </p:txBody>
          </p:sp>
        </p:grpSp>
        <p:cxnSp>
          <p:nvCxnSpPr>
            <p:cNvPr id="117" name="Straight Arrow Connector 116"/>
            <p:cNvCxnSpPr/>
            <p:nvPr/>
          </p:nvCxnSpPr>
          <p:spPr>
            <a:xfrm>
              <a:off x="6542561" y="3409878"/>
              <a:ext cx="412062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18" name="Group 117"/>
            <p:cNvGrpSpPr/>
            <p:nvPr/>
          </p:nvGrpSpPr>
          <p:grpSpPr>
            <a:xfrm>
              <a:off x="8171424" y="3129285"/>
              <a:ext cx="707994" cy="561186"/>
              <a:chOff x="540558" y="4280710"/>
              <a:chExt cx="1360880" cy="1078690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540558" y="4280710"/>
                <a:ext cx="1355085" cy="1078690"/>
                <a:chOff x="787156" y="3824909"/>
                <a:chExt cx="1283034" cy="1021334"/>
              </a:xfrm>
            </p:grpSpPr>
            <p:sp>
              <p:nvSpPr>
                <p:cNvPr id="137" name="Rectangle 136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8" name="Group 137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39" name="Group 138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45" name="Can 144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6" name="Can 145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7" name="Can 146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40" name="Rectangle 139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48TB disk</a:t>
                    </a:r>
                  </a:p>
                </p:txBody>
              </p:sp>
              <p:sp>
                <p:nvSpPr>
                  <p:cNvPr id="142" name="Rectangle 141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Rectangle 142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Rectangle 143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36" name="Rectangle 135"/>
              <p:cNvSpPr/>
              <p:nvPr/>
            </p:nvSpPr>
            <p:spPr bwMode="auto">
              <a:xfrm>
                <a:off x="541557" y="4292088"/>
                <a:ext cx="1359881" cy="1057685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Compute Node</a:t>
                </a: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6266501" y="1855529"/>
              <a:ext cx="707994" cy="561186"/>
              <a:chOff x="540558" y="4280710"/>
              <a:chExt cx="1360880" cy="107869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40558" y="4280710"/>
                <a:ext cx="1355085" cy="1078690"/>
                <a:chOff x="787156" y="3824909"/>
                <a:chExt cx="1283034" cy="1021334"/>
              </a:xfrm>
            </p:grpSpPr>
            <p:sp>
              <p:nvSpPr>
                <p:cNvPr id="124" name="Rectangle 123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26" name="Group 125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32" name="Can 131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3" name="Can 132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4" name="Can 133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48TB disk</a:t>
                    </a:r>
                  </a:p>
                </p:txBody>
              </p:sp>
              <p:sp>
                <p:nvSpPr>
                  <p:cNvPr id="129" name="Rectangle 128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Rectangle 129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Rectangle 130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23" name="Rectangle 122"/>
              <p:cNvSpPr/>
              <p:nvPr/>
            </p:nvSpPr>
            <p:spPr bwMode="auto">
              <a:xfrm>
                <a:off x="541558" y="4292087"/>
                <a:ext cx="1359880" cy="1057685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Leader</a:t>
                </a:r>
                <a:b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Node</a:t>
                </a:r>
              </a:p>
            </p:txBody>
          </p:sp>
        </p:grpSp>
        <p:cxnSp>
          <p:nvCxnSpPr>
            <p:cNvPr id="120" name="Straight Arrow Connector 119"/>
            <p:cNvCxnSpPr/>
            <p:nvPr/>
          </p:nvCxnSpPr>
          <p:spPr>
            <a:xfrm>
              <a:off x="6723545" y="2545984"/>
              <a:ext cx="587121" cy="462915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1" name="Straight Arrow Connector 120"/>
            <p:cNvCxnSpPr/>
            <p:nvPr/>
          </p:nvCxnSpPr>
          <p:spPr>
            <a:xfrm>
              <a:off x="7727115" y="3412523"/>
              <a:ext cx="412062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84" name="Rectangle 183"/>
          <p:cNvSpPr/>
          <p:nvPr/>
        </p:nvSpPr>
        <p:spPr bwMode="auto">
          <a:xfrm>
            <a:off x="5631990" y="931471"/>
            <a:ext cx="1819065" cy="312478"/>
          </a:xfrm>
          <a:prstGeom prst="rect">
            <a:avLst/>
          </a:prstGeom>
          <a:gradFill rotWithShape="1">
            <a:gsLst>
              <a:gs pos="0">
                <a:srgbClr val="16CC9A">
                  <a:lumMod val="50000"/>
                </a:srgbClr>
              </a:gs>
              <a:gs pos="80000">
                <a:srgbClr val="16CC9A">
                  <a:lumMod val="75000"/>
                </a:srgbClr>
              </a:gs>
              <a:gs pos="100000">
                <a:srgbClr val="16CC9A">
                  <a:lumMod val="75000"/>
                </a:srgbClr>
              </a:gs>
            </a:gsLst>
            <a:lin ang="16200000" scaled="0"/>
          </a:gradFill>
          <a:ln w="9525" cap="flat" cmpd="sng" algn="ctr">
            <a:solidFill>
              <a:srgbClr val="16CC9A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SQL Clients/BI Tools</a:t>
            </a:r>
          </a:p>
        </p:txBody>
      </p:sp>
    </p:spTree>
    <p:extLst>
      <p:ext uri="{BB962C8B-B14F-4D97-AF65-F5344CB8AC3E}">
        <p14:creationId xmlns:p14="http://schemas.microsoft.com/office/powerpoint/2010/main" val="422722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330045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029433" y="3846612"/>
            <a:ext cx="1799388" cy="115200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</a:rPr>
              <a:t>Integration</a:t>
            </a:r>
            <a:endParaRPr lang="en-US" sz="2400" dirty="0">
              <a:solidFill>
                <a:srgbClr val="FFFFFF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32228" y="98949"/>
            <a:ext cx="1799388" cy="3743904"/>
            <a:chOff x="5588027" y="876300"/>
            <a:chExt cx="1799388" cy="3743904"/>
          </a:xfrm>
          <a:solidFill>
            <a:srgbClr val="FFFFFF"/>
          </a:solidFill>
        </p:grpSpPr>
        <p:sp>
          <p:nvSpPr>
            <p:cNvPr id="6" name="Rounded Rectangle 5"/>
            <p:cNvSpPr/>
            <p:nvPr/>
          </p:nvSpPr>
          <p:spPr>
            <a:xfrm>
              <a:off x="5588027" y="876300"/>
              <a:ext cx="1799388" cy="3743904"/>
            </a:xfrm>
            <a:prstGeom prst="roundRect">
              <a:avLst>
                <a:gd name="adj" fmla="val 0"/>
              </a:avLst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624633" y="886404"/>
              <a:ext cx="1639823" cy="3605334"/>
              <a:chOff x="6819900" y="786792"/>
              <a:chExt cx="1639823" cy="3605334"/>
            </a:xfrm>
            <a:grpFill/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19111" y="2852618"/>
                <a:ext cx="1066800" cy="253305"/>
              </a:xfrm>
              <a:prstGeom prst="rect">
                <a:avLst/>
              </a:prstGeom>
              <a:grpFill/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911" y="3145491"/>
                <a:ext cx="1447800" cy="425824"/>
              </a:xfrm>
              <a:prstGeom prst="rect">
                <a:avLst/>
              </a:prstGeom>
              <a:grpFill/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1311" y="3593141"/>
                <a:ext cx="1447800" cy="343546"/>
              </a:xfrm>
              <a:prstGeom prst="rect">
                <a:avLst/>
              </a:prstGeom>
              <a:grpFill/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7511" y="3978700"/>
                <a:ext cx="1295400" cy="413426"/>
              </a:xfrm>
              <a:prstGeom prst="rect">
                <a:avLst/>
              </a:prstGeom>
              <a:grpFill/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9900" y="786792"/>
                <a:ext cx="1639823" cy="457200"/>
              </a:xfrm>
              <a:prstGeom prst="rect">
                <a:avLst/>
              </a:prstGeom>
              <a:grpFill/>
            </p:spPr>
          </p:pic>
        </p:grpSp>
      </p:grpSp>
      <p:cxnSp>
        <p:nvCxnSpPr>
          <p:cNvPr id="17" name="Straight Arrow Connector 16"/>
          <p:cNvCxnSpPr/>
          <p:nvPr/>
        </p:nvCxnSpPr>
        <p:spPr>
          <a:xfrm>
            <a:off x="4305300" y="2212715"/>
            <a:ext cx="2032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/>
          <p:cNvSpPr txBox="1">
            <a:spLocks/>
          </p:cNvSpPr>
          <p:nvPr/>
        </p:nvSpPr>
        <p:spPr>
          <a:xfrm>
            <a:off x="4013200" y="1819015"/>
            <a:ext cx="2578820" cy="4307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JDBC/ODBC</a:t>
            </a:r>
          </a:p>
          <a:p>
            <a:pPr marL="0" indent="0" algn="ctr">
              <a:buFont typeface="Wingdings" pitchFamily="2" charset="2"/>
              <a:buNone/>
            </a:pPr>
            <a:endParaRPr lang="en-US" sz="1400" dirty="0" smtClean="0">
              <a:solidFill>
                <a:srgbClr val="595959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 smtClean="0">
              <a:solidFill>
                <a:srgbClr val="595959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>
              <a:solidFill>
                <a:srgbClr val="59595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41447" y="40386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DB Visualizer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62050" y="4434364"/>
            <a:ext cx="167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151515"/>
                </a:solidFill>
              </a:rPr>
              <a:t>Aginity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151515"/>
                </a:solidFill>
              </a:rPr>
              <a:t>Workbench</a:t>
            </a:r>
            <a:endParaRPr lang="en-US" sz="1400" dirty="0">
              <a:solidFill>
                <a:srgbClr val="151515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1" y="1169138"/>
            <a:ext cx="1420770" cy="1669046"/>
          </a:xfrm>
          <a:prstGeom prst="rect">
            <a:avLst/>
          </a:prstGeom>
        </p:spPr>
      </p:pic>
      <p:sp>
        <p:nvSpPr>
          <p:cNvPr id="25" name="Content Placeholder 3"/>
          <p:cNvSpPr txBox="1">
            <a:spLocks/>
          </p:cNvSpPr>
          <p:nvPr/>
        </p:nvSpPr>
        <p:spPr>
          <a:xfrm>
            <a:off x="6261100" y="3050915"/>
            <a:ext cx="2578820" cy="4307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Redshift</a:t>
            </a:r>
          </a:p>
          <a:p>
            <a:pPr marL="0" indent="0" algn="ctr">
              <a:buFont typeface="Wingdings" pitchFamily="2" charset="2"/>
              <a:buNone/>
            </a:pPr>
            <a:endParaRPr lang="en-US" sz="1400" dirty="0" smtClean="0">
              <a:solidFill>
                <a:srgbClr val="595959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 smtClean="0">
              <a:solidFill>
                <a:srgbClr val="595959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>
              <a:solidFill>
                <a:srgbClr val="59595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100" y="584200"/>
            <a:ext cx="1193800" cy="440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2500" y="1155700"/>
            <a:ext cx="1358900" cy="3873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6800" y="1511300"/>
            <a:ext cx="1168400" cy="6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>
            <a:stCxn id="38" idx="3"/>
          </p:cNvCxnSpPr>
          <p:nvPr/>
        </p:nvCxnSpPr>
        <p:spPr>
          <a:xfrm>
            <a:off x="3872897" y="2168602"/>
            <a:ext cx="27438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/>
          <p:cNvSpPr txBox="1">
            <a:spLocks/>
          </p:cNvSpPr>
          <p:nvPr/>
        </p:nvSpPr>
        <p:spPr>
          <a:xfrm>
            <a:off x="4546247" y="1831532"/>
            <a:ext cx="1371953" cy="3145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ODBC/JDBC</a:t>
            </a:r>
          </a:p>
          <a:p>
            <a:pPr marL="0" indent="0" algn="ctr">
              <a:buFont typeface="Wingdings" pitchFamily="2" charset="2"/>
              <a:buNone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486400" y="663652"/>
            <a:ext cx="3225800" cy="348924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0" name="Picture 29" descr="AWS-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758" y="295037"/>
            <a:ext cx="603504" cy="60350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1768474" y="753362"/>
            <a:ext cx="3249613" cy="339953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7" name="Picture 36" descr="Corporate-Data-Cen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74" y="285702"/>
            <a:ext cx="935319" cy="935319"/>
          </a:xfrm>
          <a:prstGeom prst="rect">
            <a:avLst/>
          </a:prstGeom>
        </p:spPr>
      </p:pic>
      <p:pic>
        <p:nvPicPr>
          <p:cNvPr id="38" name="Picture 37" descr="Traditional-Serv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77" y="1802842"/>
            <a:ext cx="731520" cy="731520"/>
          </a:xfrm>
          <a:prstGeom prst="rect">
            <a:avLst/>
          </a:prstGeom>
        </p:spPr>
      </p:pic>
      <p:sp>
        <p:nvSpPr>
          <p:cNvPr id="39" name="Content Placeholder 3"/>
          <p:cNvSpPr txBox="1">
            <a:spLocks/>
          </p:cNvSpPr>
          <p:nvPr/>
        </p:nvSpPr>
        <p:spPr>
          <a:xfrm>
            <a:off x="2815355" y="2473402"/>
            <a:ext cx="1371953" cy="3145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Font typeface="Wingdings" pitchFamily="2" charset="2"/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BI Clients</a:t>
            </a:r>
          </a:p>
          <a:p>
            <a:pPr marL="0" indent="0" algn="ctr">
              <a:buFont typeface="Wingdings" pitchFamily="2" charset="2"/>
              <a:buNone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Integration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41" name="Content Placeholder 3"/>
          <p:cNvSpPr txBox="1">
            <a:spLocks/>
          </p:cNvSpPr>
          <p:nvPr/>
        </p:nvSpPr>
        <p:spPr>
          <a:xfrm>
            <a:off x="6616700" y="2668794"/>
            <a:ext cx="1371953" cy="3145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Font typeface="Wingdings" pitchFamily="2" charset="2"/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Redshift</a:t>
            </a:r>
          </a:p>
          <a:p>
            <a:pPr marL="0" indent="0" algn="ctr">
              <a:buFont typeface="Wingdings" pitchFamily="2" charset="2"/>
              <a:buNone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701" y="1397738"/>
            <a:ext cx="1015999" cy="11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>
            <a:endCxn id="22" idx="1"/>
          </p:cNvCxnSpPr>
          <p:nvPr/>
        </p:nvCxnSpPr>
        <p:spPr>
          <a:xfrm>
            <a:off x="3441097" y="2143202"/>
            <a:ext cx="1665715" cy="18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/>
          <p:cNvSpPr txBox="1">
            <a:spLocks/>
          </p:cNvSpPr>
          <p:nvPr/>
        </p:nvSpPr>
        <p:spPr>
          <a:xfrm>
            <a:off x="6032147" y="1869449"/>
            <a:ext cx="1371953" cy="3145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1100" dirty="0" smtClean="0">
                <a:solidFill>
                  <a:srgbClr val="FFFFFF"/>
                </a:solidFill>
              </a:rPr>
              <a:t>ODBC/JDBC</a:t>
            </a:r>
          </a:p>
          <a:p>
            <a:pPr marL="0" indent="0" algn="ctr">
              <a:buFont typeface="Wingdings" pitchFamily="2" charset="2"/>
              <a:buNone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5500" y="663652"/>
            <a:ext cx="4076700" cy="348924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0" name="Picture 29" descr="AWS-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758" y="295037"/>
            <a:ext cx="603504" cy="60350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1768475" y="753362"/>
            <a:ext cx="2397126" cy="339953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7" name="Picture 36" descr="Corporate-Data-Cen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74" y="285702"/>
            <a:ext cx="935319" cy="935319"/>
          </a:xfrm>
          <a:prstGeom prst="rect">
            <a:avLst/>
          </a:prstGeom>
        </p:spPr>
      </p:pic>
      <p:sp>
        <p:nvSpPr>
          <p:cNvPr id="39" name="Content Placeholder 3"/>
          <p:cNvSpPr txBox="1">
            <a:spLocks/>
          </p:cNvSpPr>
          <p:nvPr/>
        </p:nvSpPr>
        <p:spPr>
          <a:xfrm>
            <a:off x="4931781" y="2552700"/>
            <a:ext cx="1371953" cy="3145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Font typeface="Wingdings" pitchFamily="2" charset="2"/>
              <a:buNone/>
            </a:pPr>
            <a:r>
              <a:rPr lang="en-US" sz="1400" dirty="0">
                <a:solidFill>
                  <a:srgbClr val="FFFFFF"/>
                </a:solidFill>
              </a:rPr>
              <a:t>B</a:t>
            </a:r>
            <a:r>
              <a:rPr lang="en-US" sz="1400" dirty="0" smtClean="0">
                <a:solidFill>
                  <a:srgbClr val="FFFFFF"/>
                </a:solidFill>
              </a:rPr>
              <a:t>I Server</a:t>
            </a:r>
          </a:p>
          <a:p>
            <a:pPr marL="0" indent="0" algn="ctr">
              <a:buFont typeface="Wingdings" pitchFamily="2" charset="2"/>
              <a:buNone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Integration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pic>
        <p:nvPicPr>
          <p:cNvPr id="22" name="Picture 21" descr="EC2-Instan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12" y="1650483"/>
            <a:ext cx="989188" cy="989188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22" idx="3"/>
          </p:cNvCxnSpPr>
          <p:nvPr/>
        </p:nvCxnSpPr>
        <p:spPr>
          <a:xfrm>
            <a:off x="6096000" y="2145077"/>
            <a:ext cx="1244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3"/>
          <p:cNvSpPr txBox="1">
            <a:spLocks/>
          </p:cNvSpPr>
          <p:nvPr/>
        </p:nvSpPr>
        <p:spPr>
          <a:xfrm>
            <a:off x="7391400" y="2626971"/>
            <a:ext cx="1371953" cy="3145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Font typeface="Wingdings" pitchFamily="2" charset="2"/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Redshift</a:t>
            </a:r>
          </a:p>
          <a:p>
            <a:pPr marL="0" indent="0" algn="ctr">
              <a:buFont typeface="Wingdings" pitchFamily="2" charset="2"/>
              <a:buNone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41" name="Picture 40" descr="Cli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80" y="2289455"/>
            <a:ext cx="731520" cy="731520"/>
          </a:xfrm>
          <a:prstGeom prst="rect">
            <a:avLst/>
          </a:prstGeom>
        </p:spPr>
      </p:pic>
      <p:pic>
        <p:nvPicPr>
          <p:cNvPr id="42" name="Picture 41" descr="Mobile-Clie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80" y="1567189"/>
            <a:ext cx="731520" cy="731520"/>
          </a:xfrm>
          <a:prstGeom prst="rect">
            <a:avLst/>
          </a:prstGeom>
        </p:spPr>
      </p:pic>
      <p:sp>
        <p:nvSpPr>
          <p:cNvPr id="45" name="Content Placeholder 3"/>
          <p:cNvSpPr txBox="1">
            <a:spLocks/>
          </p:cNvSpPr>
          <p:nvPr/>
        </p:nvSpPr>
        <p:spPr>
          <a:xfrm>
            <a:off x="2213981" y="2992356"/>
            <a:ext cx="1371953" cy="3145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Font typeface="Wingdings" pitchFamily="2" charset="2"/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Clients</a:t>
            </a:r>
          </a:p>
          <a:p>
            <a:pPr marL="0" indent="0" algn="ctr">
              <a:buFont typeface="Wingdings" pitchFamily="2" charset="2"/>
              <a:buNone/>
            </a:pPr>
            <a:endParaRPr lang="en-US" sz="14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 smtClean="0">
              <a:solidFill>
                <a:srgbClr val="FFFFFF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1" y="1651738"/>
            <a:ext cx="788563" cy="9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4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37377" y="0"/>
            <a:ext cx="8362423" cy="717027"/>
          </a:xfrm>
        </p:spPr>
        <p:txBody>
          <a:bodyPr>
            <a:normAutofit/>
          </a:bodyPr>
          <a:lstStyle/>
          <a:p>
            <a:r>
              <a:rPr lang="en-US" sz="2800" dirty="0"/>
              <a:t>D</a:t>
            </a:r>
            <a:r>
              <a:rPr lang="en-US" sz="2800" dirty="0" smtClean="0"/>
              <a:t>ata </a:t>
            </a:r>
            <a:r>
              <a:rPr lang="en-US" sz="2800" dirty="0"/>
              <a:t>loading options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217275" y="973684"/>
            <a:ext cx="3821825" cy="3727972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464832" y="4445423"/>
            <a:ext cx="15573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900" dirty="0">
                <a:latin typeface="Arial"/>
                <a:ea typeface="Verdana" pitchFamily="34" charset="0"/>
                <a:cs typeface="Arial"/>
              </a:rPr>
              <a:t>AWS Cloud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82" y="848279"/>
            <a:ext cx="508000" cy="3302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271054" y="973686"/>
            <a:ext cx="1727760" cy="3727971"/>
            <a:chOff x="4676775" y="4879368"/>
            <a:chExt cx="1752600" cy="1976101"/>
          </a:xfrm>
        </p:grpSpPr>
        <p:sp>
          <p:nvSpPr>
            <p:cNvPr id="25" name="Rounded Rectangle 24"/>
            <p:cNvSpPr/>
            <p:nvPr/>
          </p:nvSpPr>
          <p:spPr>
            <a:xfrm>
              <a:off x="4676775" y="4879368"/>
              <a:ext cx="1752600" cy="1976101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TextBox 37"/>
            <p:cNvSpPr txBox="1">
              <a:spLocks noChangeArrowheads="1"/>
            </p:cNvSpPr>
            <p:nvPr/>
          </p:nvSpPr>
          <p:spPr bwMode="auto">
            <a:xfrm>
              <a:off x="4775200" y="6718330"/>
              <a:ext cx="1555750" cy="122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dirty="0">
                  <a:latin typeface="Arial"/>
                  <a:ea typeface="Verdana" pitchFamily="34" charset="0"/>
                  <a:cs typeface="Arial"/>
                </a:rPr>
                <a:t>Corporate Data center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77" y="846685"/>
            <a:ext cx="190500" cy="254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398" y="2724089"/>
            <a:ext cx="449392" cy="55456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267161" y="3307243"/>
            <a:ext cx="847076" cy="2462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000" dirty="0"/>
              <a:t>Amazon S3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817" y="2739921"/>
            <a:ext cx="454877" cy="45726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94449" y="3159087"/>
            <a:ext cx="1023167" cy="4001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000" dirty="0"/>
              <a:t>Amazon Redshift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647428" y="3414404"/>
            <a:ext cx="853102" cy="30777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Flat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files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032500" y="2959100"/>
            <a:ext cx="762000" cy="0"/>
          </a:xfrm>
          <a:prstGeom prst="straightConnector1">
            <a:avLst/>
          </a:prstGeom>
          <a:ln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381749" y="2979290"/>
            <a:ext cx="2812551" cy="0"/>
          </a:xfrm>
          <a:prstGeom prst="straightConnector1">
            <a:avLst/>
          </a:prstGeom>
          <a:ln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Integration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52600" y="2679700"/>
            <a:ext cx="508000" cy="685800"/>
            <a:chOff x="317500" y="2565400"/>
            <a:chExt cx="508000" cy="685800"/>
          </a:xfrm>
        </p:grpSpPr>
        <p:sp>
          <p:nvSpPr>
            <p:cNvPr id="8" name="Folded Corner 7"/>
            <p:cNvSpPr/>
            <p:nvPr/>
          </p:nvSpPr>
          <p:spPr>
            <a:xfrm>
              <a:off x="444500" y="2755900"/>
              <a:ext cx="381000" cy="495300"/>
            </a:xfrm>
            <a:prstGeom prst="foldedCorner">
              <a:avLst/>
            </a:prstGeom>
            <a:solidFill>
              <a:schemeClr val="accent1"/>
            </a:solidFill>
            <a:ln>
              <a:solidFill>
                <a:srgbClr val="2B2A2A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olded Corner 80"/>
            <p:cNvSpPr/>
            <p:nvPr/>
          </p:nvSpPr>
          <p:spPr>
            <a:xfrm>
              <a:off x="393700" y="2679700"/>
              <a:ext cx="381000" cy="495300"/>
            </a:xfrm>
            <a:prstGeom prst="foldedCorner">
              <a:avLst/>
            </a:prstGeom>
            <a:solidFill>
              <a:schemeClr val="accent1"/>
            </a:solidFill>
            <a:ln>
              <a:solidFill>
                <a:srgbClr val="2B2A2A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olded Corner 81"/>
            <p:cNvSpPr/>
            <p:nvPr/>
          </p:nvSpPr>
          <p:spPr>
            <a:xfrm>
              <a:off x="317500" y="2565400"/>
              <a:ext cx="381000" cy="495300"/>
            </a:xfrm>
            <a:prstGeom prst="foldedCorner">
              <a:avLst/>
            </a:prstGeom>
            <a:solidFill>
              <a:schemeClr val="accent1"/>
            </a:solidFill>
            <a:ln>
              <a:solidFill>
                <a:srgbClr val="2B2A2A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864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99277" y="190500"/>
            <a:ext cx="8362423" cy="717027"/>
          </a:xfrm>
        </p:spPr>
        <p:txBody>
          <a:bodyPr>
            <a:normAutofit/>
          </a:bodyPr>
          <a:lstStyle/>
          <a:p>
            <a:r>
              <a:rPr lang="en-US" sz="2800" dirty="0"/>
              <a:t>D</a:t>
            </a:r>
            <a:r>
              <a:rPr lang="en-US" sz="2800" dirty="0" smtClean="0"/>
              <a:t>ata </a:t>
            </a:r>
            <a:r>
              <a:rPr lang="en-US" sz="2800" dirty="0"/>
              <a:t>loading options</a:t>
            </a:r>
          </a:p>
        </p:txBody>
      </p:sp>
      <p:sp>
        <p:nvSpPr>
          <p:cNvPr id="20" name="Flowchart: Magnetic Disk 5"/>
          <p:cNvSpPr/>
          <p:nvPr/>
        </p:nvSpPr>
        <p:spPr>
          <a:xfrm>
            <a:off x="1750484" y="1343477"/>
            <a:ext cx="614897" cy="722606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217275" y="973684"/>
            <a:ext cx="3821825" cy="3727972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464832" y="4445423"/>
            <a:ext cx="15573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900" dirty="0">
                <a:latin typeface="Arial"/>
                <a:ea typeface="Verdana" pitchFamily="34" charset="0"/>
                <a:cs typeface="Arial"/>
              </a:rPr>
              <a:t>AWS Cloud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82" y="848279"/>
            <a:ext cx="508000" cy="3302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271054" y="973686"/>
            <a:ext cx="1727760" cy="3727971"/>
            <a:chOff x="4676775" y="4879368"/>
            <a:chExt cx="1752600" cy="1976101"/>
          </a:xfrm>
        </p:grpSpPr>
        <p:sp>
          <p:nvSpPr>
            <p:cNvPr id="25" name="Rounded Rectangle 24"/>
            <p:cNvSpPr/>
            <p:nvPr/>
          </p:nvSpPr>
          <p:spPr>
            <a:xfrm>
              <a:off x="4676775" y="4879368"/>
              <a:ext cx="1752600" cy="1976101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TextBox 37"/>
            <p:cNvSpPr txBox="1">
              <a:spLocks noChangeArrowheads="1"/>
            </p:cNvSpPr>
            <p:nvPr/>
          </p:nvSpPr>
          <p:spPr bwMode="auto">
            <a:xfrm>
              <a:off x="4775200" y="6718330"/>
              <a:ext cx="1555750" cy="122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dirty="0">
                  <a:latin typeface="Arial"/>
                  <a:ea typeface="Verdana" pitchFamily="34" charset="0"/>
                  <a:cs typeface="Arial"/>
                </a:rPr>
                <a:t>Corporate Data center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77" y="846685"/>
            <a:ext cx="190500" cy="2540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99828" y="3363604"/>
            <a:ext cx="518087" cy="30777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ETL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43" name="Straight Arrow Connector 42"/>
          <p:cNvCxnSpPr>
            <a:stCxn id="20" idx="3"/>
          </p:cNvCxnSpPr>
          <p:nvPr/>
        </p:nvCxnSpPr>
        <p:spPr>
          <a:xfrm flipH="1">
            <a:off x="2057932" y="2066083"/>
            <a:ext cx="1" cy="579691"/>
          </a:xfrm>
          <a:prstGeom prst="straightConnector1">
            <a:avLst/>
          </a:prstGeom>
          <a:ln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586013" y="1134999"/>
            <a:ext cx="1023167" cy="2462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000" dirty="0"/>
              <a:t>Source DBs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2628900" y="2971800"/>
            <a:ext cx="4356100" cy="12700"/>
          </a:xfrm>
          <a:prstGeom prst="straightConnector1">
            <a:avLst/>
          </a:prstGeom>
          <a:ln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Integration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pic>
        <p:nvPicPr>
          <p:cNvPr id="28" name="Picture 27" descr="Traditional-Serv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77" y="2662237"/>
            <a:ext cx="731520" cy="73152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47949" y="1943100"/>
            <a:ext cx="1117651" cy="2365397"/>
            <a:chOff x="6794449" y="1193800"/>
            <a:chExt cx="1117651" cy="2365397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2741" y="2739921"/>
              <a:ext cx="454877" cy="457267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94449" y="3159087"/>
              <a:ext cx="1023167" cy="400110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en-US" sz="1000" dirty="0"/>
                <a:t>Amazon Redshift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819900" y="1193800"/>
              <a:ext cx="1092200" cy="234949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17527" y="1373191"/>
              <a:ext cx="945304" cy="25208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8426" y="3157433"/>
              <a:ext cx="803507" cy="29774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88426" y="2068656"/>
              <a:ext cx="803507" cy="29893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2977" y="2771541"/>
              <a:ext cx="874404" cy="31080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76609" y="2442675"/>
              <a:ext cx="827141" cy="25378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7814" y="1687705"/>
              <a:ext cx="724731" cy="308902"/>
            </a:xfrm>
            <a:prstGeom prst="rect">
              <a:avLst/>
            </a:prstGeom>
          </p:spPr>
        </p:pic>
      </p:grpSp>
      <p:sp>
        <p:nvSpPr>
          <p:cNvPr id="40" name="Extract 39"/>
          <p:cNvSpPr/>
          <p:nvPr/>
        </p:nvSpPr>
        <p:spPr>
          <a:xfrm rot="16200000">
            <a:off x="1498602" y="2705105"/>
            <a:ext cx="2349501" cy="774695"/>
          </a:xfrm>
          <a:prstGeom prst="flowChartExtra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817" y="2739921"/>
            <a:ext cx="454877" cy="45726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794449" y="3159087"/>
            <a:ext cx="1023167" cy="4001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000" dirty="0"/>
              <a:t>Amazon Redshift</a:t>
            </a:r>
          </a:p>
        </p:txBody>
      </p:sp>
    </p:spTree>
    <p:extLst>
      <p:ext uri="{BB962C8B-B14F-4D97-AF65-F5344CB8AC3E}">
        <p14:creationId xmlns:p14="http://schemas.microsoft.com/office/powerpoint/2010/main" val="103796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99277" y="190500"/>
            <a:ext cx="8362423" cy="717027"/>
          </a:xfrm>
        </p:spPr>
        <p:txBody>
          <a:bodyPr>
            <a:normAutofit/>
          </a:bodyPr>
          <a:lstStyle/>
          <a:p>
            <a:r>
              <a:rPr lang="en-US" sz="2800" dirty="0"/>
              <a:t>D</a:t>
            </a:r>
            <a:r>
              <a:rPr lang="en-US" sz="2800" dirty="0" smtClean="0"/>
              <a:t>ata </a:t>
            </a:r>
            <a:r>
              <a:rPr lang="en-US" sz="2800" dirty="0"/>
              <a:t>loading options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217275" y="973684"/>
            <a:ext cx="3821825" cy="3727972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464832" y="4445423"/>
            <a:ext cx="15573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900" dirty="0">
                <a:latin typeface="Arial"/>
                <a:ea typeface="Verdana" pitchFamily="34" charset="0"/>
                <a:cs typeface="Arial"/>
              </a:rPr>
              <a:t>AWS Cloud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82" y="848279"/>
            <a:ext cx="508000" cy="330200"/>
          </a:xfrm>
          <a:prstGeom prst="rect">
            <a:avLst/>
          </a:prstGeom>
        </p:spPr>
      </p:pic>
      <p:cxnSp>
        <p:nvCxnSpPr>
          <p:cNvPr id="78" name="Straight Arrow Connector 77"/>
          <p:cNvCxnSpPr>
            <a:stCxn id="46" idx="3"/>
          </p:cNvCxnSpPr>
          <p:nvPr/>
        </p:nvCxnSpPr>
        <p:spPr>
          <a:xfrm>
            <a:off x="2087050" y="1386849"/>
            <a:ext cx="3069150" cy="1521451"/>
          </a:xfrm>
          <a:prstGeom prst="straightConnector1">
            <a:avLst/>
          </a:prstGeom>
          <a:ln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Integration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817" y="2739921"/>
            <a:ext cx="454877" cy="45726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794449" y="3159087"/>
            <a:ext cx="1023167" cy="4001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000" dirty="0"/>
              <a:t>Amazon Redshift</a:t>
            </a:r>
          </a:p>
        </p:txBody>
      </p:sp>
      <p:pic>
        <p:nvPicPr>
          <p:cNvPr id="46" name="Picture 45" descr="Mobile-Cli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30" y="1021089"/>
            <a:ext cx="731520" cy="731520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2080700" y="1958349"/>
            <a:ext cx="2999300" cy="1051551"/>
          </a:xfrm>
          <a:prstGeom prst="straightConnector1">
            <a:avLst/>
          </a:prstGeom>
          <a:ln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Mobile-Cli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30" y="1668789"/>
            <a:ext cx="731520" cy="731520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stCxn id="50" idx="3"/>
          </p:cNvCxnSpPr>
          <p:nvPr/>
        </p:nvCxnSpPr>
        <p:spPr>
          <a:xfrm>
            <a:off x="2087050" y="2682249"/>
            <a:ext cx="2891350" cy="378451"/>
          </a:xfrm>
          <a:prstGeom prst="straightConnector1">
            <a:avLst/>
          </a:prstGeom>
          <a:ln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Mobile-Cli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30" y="2316489"/>
            <a:ext cx="731520" cy="73152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stCxn id="52" idx="3"/>
          </p:cNvCxnSpPr>
          <p:nvPr/>
        </p:nvCxnSpPr>
        <p:spPr>
          <a:xfrm flipV="1">
            <a:off x="2087050" y="3187701"/>
            <a:ext cx="3081850" cy="142248"/>
          </a:xfrm>
          <a:prstGeom prst="straightConnector1">
            <a:avLst/>
          </a:prstGeom>
          <a:ln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Mobile-Cli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30" y="2964189"/>
            <a:ext cx="731520" cy="73152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stCxn id="54" idx="3"/>
          </p:cNvCxnSpPr>
          <p:nvPr/>
        </p:nvCxnSpPr>
        <p:spPr>
          <a:xfrm flipV="1">
            <a:off x="2087050" y="3314701"/>
            <a:ext cx="3043750" cy="662948"/>
          </a:xfrm>
          <a:prstGeom prst="straightConnector1">
            <a:avLst/>
          </a:prstGeom>
          <a:ln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Mobile-Cli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30" y="3611889"/>
            <a:ext cx="731520" cy="73152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264054" y="3268737"/>
            <a:ext cx="8531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cs typeface="Helvetica Neue"/>
              </a:rPr>
              <a:t>Amazon Kinesis</a:t>
            </a:r>
            <a:endParaRPr lang="en-US" sz="1000" dirty="0">
              <a:cs typeface="Helvetica Neue"/>
            </a:endParaRPr>
          </a:p>
        </p:txBody>
      </p:sp>
      <p:pic>
        <p:nvPicPr>
          <p:cNvPr id="56" name="Picture 55" descr="Kinesi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9" y="2694587"/>
            <a:ext cx="469969" cy="563962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rot="21540000">
            <a:off x="6083300" y="2933700"/>
            <a:ext cx="901700" cy="38100"/>
          </a:xfrm>
          <a:prstGeom prst="straightConnector1">
            <a:avLst/>
          </a:prstGeom>
          <a:ln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1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8113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2625531" cy="5143500"/>
          </a:xfrm>
          <a:prstGeom prst="rect">
            <a:avLst/>
          </a:prstGeom>
          <a:solidFill>
            <a:srgbClr val="1F4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Backup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710597" y="3483914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/>
          <p:cNvCxnSpPr/>
          <p:nvPr/>
        </p:nvCxnSpPr>
        <p:spPr>
          <a:xfrm flipH="1">
            <a:off x="5809714" y="2432667"/>
            <a:ext cx="2142" cy="4863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" name="Straight Arrow Connector 25"/>
          <p:cNvCxnSpPr/>
          <p:nvPr/>
        </p:nvCxnSpPr>
        <p:spPr>
          <a:xfrm flipV="1">
            <a:off x="4655473" y="2432667"/>
            <a:ext cx="413670" cy="4736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" name="Straight Arrow Connector 26"/>
          <p:cNvCxnSpPr/>
          <p:nvPr/>
        </p:nvCxnSpPr>
        <p:spPr>
          <a:xfrm flipH="1" flipV="1">
            <a:off x="6543732" y="2417077"/>
            <a:ext cx="429146" cy="48925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5811637" y="728629"/>
            <a:ext cx="0" cy="417557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1" name="Rectangle 30"/>
          <p:cNvSpPr/>
          <p:nvPr/>
        </p:nvSpPr>
        <p:spPr bwMode="auto">
          <a:xfrm>
            <a:off x="4610101" y="254000"/>
            <a:ext cx="2250672" cy="436529"/>
          </a:xfrm>
          <a:prstGeom prst="rect">
            <a:avLst/>
          </a:prstGeom>
          <a:gradFill rotWithShape="1">
            <a:gsLst>
              <a:gs pos="0">
                <a:srgbClr val="16CC9A">
                  <a:lumMod val="50000"/>
                </a:srgbClr>
              </a:gs>
              <a:gs pos="80000">
                <a:srgbClr val="16CC9A">
                  <a:lumMod val="75000"/>
                </a:srgbClr>
              </a:gs>
              <a:gs pos="100000">
                <a:srgbClr val="16CC9A">
                  <a:lumMod val="75000"/>
                </a:srgbClr>
              </a:gs>
            </a:gsLst>
            <a:lin ang="16200000" scaled="0"/>
          </a:gradFill>
          <a:ln w="9525" cap="flat" cmpd="sng" algn="ctr">
            <a:solidFill>
              <a:srgbClr val="16CC9A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SQL Clients/BI Tools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449536" y="3482074"/>
            <a:ext cx="412062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79" name="Group 78"/>
          <p:cNvGrpSpPr/>
          <p:nvPr/>
        </p:nvGrpSpPr>
        <p:grpSpPr>
          <a:xfrm>
            <a:off x="6900283" y="2997177"/>
            <a:ext cx="1278534" cy="1048135"/>
            <a:chOff x="7853748" y="3040096"/>
            <a:chExt cx="858564" cy="680533"/>
          </a:xfrm>
        </p:grpSpPr>
        <p:grpSp>
          <p:nvGrpSpPr>
            <p:cNvPr id="80" name="Group 79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90" name="Can 89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Can 90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Can 91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5" name="Rectangle 84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87" name="Rectangle 86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81" name="Rectangle 80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141333" y="2997177"/>
            <a:ext cx="1278534" cy="1048135"/>
            <a:chOff x="7853748" y="3040096"/>
            <a:chExt cx="858564" cy="680533"/>
          </a:xfrm>
        </p:grpSpPr>
        <p:grpSp>
          <p:nvGrpSpPr>
            <p:cNvPr id="95" name="Group 94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98" name="Group 97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99" name="Group 98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05" name="Can 104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Can 105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Can 106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0" name="Rectangle 99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01" name="Rectangle 100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02" name="Rectangle 101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96" name="Rectangle 95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3382383" y="2997177"/>
            <a:ext cx="1278534" cy="1048135"/>
            <a:chOff x="7853748" y="3040096"/>
            <a:chExt cx="858564" cy="680533"/>
          </a:xfrm>
        </p:grpSpPr>
        <p:grpSp>
          <p:nvGrpSpPr>
            <p:cNvPr id="109" name="Group 108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11" name="Rectangle 110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19" name="Can 118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Can 119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Can 120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4" name="Rectangle 113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10" name="Rectangle 109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135889" y="1255923"/>
            <a:ext cx="1278534" cy="1048135"/>
            <a:chOff x="7853748" y="3040096"/>
            <a:chExt cx="858564" cy="680533"/>
          </a:xfrm>
        </p:grpSpPr>
        <p:grpSp>
          <p:nvGrpSpPr>
            <p:cNvPr id="123" name="Group 122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25" name="Rectangle 124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27" name="Group 126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33" name="Can 132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Can 133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Can 134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8" name="Rectangle 127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29" name="Rectangle 128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30" name="Rectangle 129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24" name="Rectangle 123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solidFill>
                    <a:srgbClr val="FFFFFF">
                      <a:alpha val="99000"/>
                    </a:srgbClr>
                  </a:solidFill>
                  <a:latin typeface="Arial"/>
                </a:rPr>
                <a:t>Leader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</a:rPr>
                <a:t> Node</a:t>
              </a:r>
            </a:p>
          </p:txBody>
        </p:sp>
      </p:grpSp>
      <p:sp>
        <p:nvSpPr>
          <p:cNvPr id="69" name="Rectangle 68"/>
          <p:cNvSpPr/>
          <p:nvPr/>
        </p:nvSpPr>
        <p:spPr bwMode="auto">
          <a:xfrm>
            <a:off x="3373584" y="4593105"/>
            <a:ext cx="4805233" cy="322964"/>
          </a:xfrm>
          <a:prstGeom prst="rect">
            <a:avLst/>
          </a:prstGeom>
          <a:gradFill rotWithShape="1">
            <a:gsLst>
              <a:gs pos="0">
                <a:srgbClr val="FF6528">
                  <a:lumMod val="50000"/>
                </a:srgbClr>
              </a:gs>
              <a:gs pos="80000">
                <a:srgbClr val="FF6528">
                  <a:lumMod val="75000"/>
                </a:srgbClr>
              </a:gs>
              <a:gs pos="100000">
                <a:srgbClr val="FF6528">
                  <a:lumMod val="7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5100" y="1782857"/>
            <a:ext cx="28160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F29925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F29925"/>
                </a:solidFill>
              </a:rPr>
              <a:t>Automatic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F29925"/>
                </a:solidFill>
              </a:rPr>
              <a:t>Incremental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019385" y="4222555"/>
            <a:ext cx="1" cy="251544"/>
          </a:xfrm>
          <a:prstGeom prst="straightConnector1">
            <a:avLst/>
          </a:prstGeom>
          <a:noFill/>
          <a:ln w="38100" cap="flat" cmpd="sng" algn="ctr">
            <a:solidFill>
              <a:srgbClr val="FF6528"/>
            </a:solidFill>
            <a:prstDash val="solid"/>
            <a:headEnd type="triangle" w="sm" len="sm"/>
            <a:tailEnd type="non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2" name="Straight Arrow Connector 71"/>
          <p:cNvCxnSpPr/>
          <p:nvPr/>
        </p:nvCxnSpPr>
        <p:spPr>
          <a:xfrm flipV="1">
            <a:off x="5739337" y="4222555"/>
            <a:ext cx="762" cy="251544"/>
          </a:xfrm>
          <a:prstGeom prst="straightConnector1">
            <a:avLst/>
          </a:prstGeom>
          <a:noFill/>
          <a:ln w="38100" cap="flat" cmpd="sng" algn="ctr">
            <a:solidFill>
              <a:srgbClr val="FF6528"/>
            </a:solidFill>
            <a:prstDash val="solid"/>
            <a:headEnd type="triangle" w="sm" len="sm"/>
            <a:tailEnd type="non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3" name="Straight Arrow Connector 72"/>
          <p:cNvCxnSpPr/>
          <p:nvPr/>
        </p:nvCxnSpPr>
        <p:spPr>
          <a:xfrm flipH="1" flipV="1">
            <a:off x="7504463" y="4222555"/>
            <a:ext cx="1" cy="251544"/>
          </a:xfrm>
          <a:prstGeom prst="straightConnector1">
            <a:avLst/>
          </a:prstGeom>
          <a:noFill/>
          <a:ln w="38100" cap="flat" cmpd="sng" algn="ctr">
            <a:solidFill>
              <a:srgbClr val="FF6528"/>
            </a:solidFill>
            <a:prstDash val="solid"/>
            <a:headEnd type="triangle" w="sm" len="sm"/>
            <a:tailEnd type="non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9258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231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Assist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280582" y="2062062"/>
            <a:ext cx="7143982" cy="2330998"/>
            <a:chOff x="624638" y="1496740"/>
            <a:chExt cx="7143981" cy="2331000"/>
          </a:xfrm>
        </p:grpSpPr>
        <p:sp>
          <p:nvSpPr>
            <p:cNvPr id="14" name="TextBox 13"/>
            <p:cNvSpPr txBox="1"/>
            <p:nvPr/>
          </p:nvSpPr>
          <p:spPr>
            <a:xfrm>
              <a:off x="2606576" y="2391557"/>
              <a:ext cx="843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OLTP</a:t>
              </a:r>
            </a:p>
            <a:p>
              <a:pPr algn="ctr"/>
              <a:r>
                <a:rPr lang="en-US" sz="1200" dirty="0"/>
                <a:t>Database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18242" y="3366075"/>
              <a:ext cx="9659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Data </a:t>
              </a:r>
              <a:endParaRPr lang="en-US" sz="1200" dirty="0"/>
            </a:p>
            <a:p>
              <a:pPr algn="ctr"/>
              <a:r>
                <a:rPr lang="en-US" sz="1200" dirty="0"/>
                <a:t>Warehouse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623226" y="1885337"/>
              <a:ext cx="887131" cy="12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033143" y="1888046"/>
              <a:ext cx="796244" cy="40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538838" y="1886594"/>
              <a:ext cx="1033081" cy="909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624638" y="2345166"/>
              <a:ext cx="98645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dirty="0"/>
                <a:t>Application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978" y="1496740"/>
              <a:ext cx="829779" cy="78628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916703" y="2362897"/>
              <a:ext cx="8519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Reporting</a:t>
              </a:r>
            </a:p>
            <a:p>
              <a:pPr algn="ctr"/>
              <a:r>
                <a:rPr lang="en-US" sz="1200" dirty="0"/>
                <a:t>and BI</a:t>
              </a:r>
              <a:endParaRPr lang="en-US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670" y="2052698"/>
            <a:ext cx="859455" cy="859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96498" y="2911928"/>
            <a:ext cx="685979" cy="6858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439" y="2920220"/>
            <a:ext cx="903051" cy="9586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t="28324" b="62796"/>
          <a:stretch/>
        </p:blipFill>
        <p:spPr>
          <a:xfrm>
            <a:off x="5436945" y="3224893"/>
            <a:ext cx="644169" cy="545419"/>
          </a:xfrm>
          <a:prstGeom prst="rect">
            <a:avLst/>
          </a:prstGeom>
        </p:spPr>
      </p:pic>
      <p:sp>
        <p:nvSpPr>
          <p:cNvPr id="8" name="Magnetic Disk 7"/>
          <p:cNvSpPr/>
          <p:nvPr/>
        </p:nvSpPr>
        <p:spPr bwMode="auto">
          <a:xfrm>
            <a:off x="3308900" y="2013856"/>
            <a:ext cx="775752" cy="938894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6" tIns="34293" rIns="68586" bIns="34293" numCol="1" rtlCol="0" anchor="ctr" anchorCtr="0" compatLnSpc="1">
            <a:prstTxWarp prst="textNoShape">
              <a:avLst/>
            </a:prstTxWarp>
          </a:bodyPr>
          <a:lstStyle/>
          <a:p>
            <a:pPr algn="ctr" defTabSz="685666"/>
            <a:endParaRPr lang="en-US" sz="17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493" y="837954"/>
            <a:ext cx="891877" cy="104773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4207138" y="1578429"/>
            <a:ext cx="993506" cy="8708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26420" y="1903931"/>
            <a:ext cx="715874" cy="438592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sz="1200" dirty="0" smtClean="0"/>
              <a:t>Amazon</a:t>
            </a:r>
          </a:p>
          <a:p>
            <a:pPr algn="ctr"/>
            <a:r>
              <a:rPr lang="en-US" sz="1200" dirty="0" smtClean="0"/>
              <a:t>Redshift</a:t>
            </a:r>
            <a:endParaRPr lang="en-US" sz="12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670489" y="1415143"/>
            <a:ext cx="13611" cy="2027465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97573" y="3441700"/>
            <a:ext cx="374747" cy="317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310277" y="1419225"/>
            <a:ext cx="374747" cy="317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</a:rPr>
              <a:t>Use Cases</a:t>
            </a:r>
            <a:endParaRPr lang="en-US" sz="2400" dirty="0">
              <a:solidFill>
                <a:srgbClr val="FFFFFF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94733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2625531" cy="5143500"/>
          </a:xfrm>
          <a:prstGeom prst="rect">
            <a:avLst/>
          </a:prstGeom>
          <a:solidFill>
            <a:srgbClr val="1F4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Backup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710597" y="3483914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/>
          <p:cNvCxnSpPr/>
          <p:nvPr/>
        </p:nvCxnSpPr>
        <p:spPr>
          <a:xfrm flipH="1">
            <a:off x="5809714" y="2432667"/>
            <a:ext cx="2142" cy="4863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" name="Straight Arrow Connector 25"/>
          <p:cNvCxnSpPr/>
          <p:nvPr/>
        </p:nvCxnSpPr>
        <p:spPr>
          <a:xfrm flipV="1">
            <a:off x="4655473" y="2432667"/>
            <a:ext cx="413670" cy="4736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" name="Straight Arrow Connector 26"/>
          <p:cNvCxnSpPr/>
          <p:nvPr/>
        </p:nvCxnSpPr>
        <p:spPr>
          <a:xfrm flipH="1" flipV="1">
            <a:off x="6543732" y="2417077"/>
            <a:ext cx="429146" cy="48925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5811637" y="728629"/>
            <a:ext cx="0" cy="417557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1" name="Rectangle 30"/>
          <p:cNvSpPr/>
          <p:nvPr/>
        </p:nvSpPr>
        <p:spPr bwMode="auto">
          <a:xfrm>
            <a:off x="4610101" y="254000"/>
            <a:ext cx="2250672" cy="436529"/>
          </a:xfrm>
          <a:prstGeom prst="rect">
            <a:avLst/>
          </a:prstGeom>
          <a:gradFill rotWithShape="1">
            <a:gsLst>
              <a:gs pos="0">
                <a:srgbClr val="16CC9A">
                  <a:lumMod val="50000"/>
                </a:srgbClr>
              </a:gs>
              <a:gs pos="80000">
                <a:srgbClr val="16CC9A">
                  <a:lumMod val="75000"/>
                </a:srgbClr>
              </a:gs>
              <a:gs pos="100000">
                <a:srgbClr val="16CC9A">
                  <a:lumMod val="75000"/>
                </a:srgbClr>
              </a:gs>
            </a:gsLst>
            <a:lin ang="16200000" scaled="0"/>
          </a:gradFill>
          <a:ln w="9525" cap="flat" cmpd="sng" algn="ctr">
            <a:solidFill>
              <a:srgbClr val="16CC9A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SQL Clients/BI Tools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449536" y="3482074"/>
            <a:ext cx="412062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2" name="Group 78"/>
          <p:cNvGrpSpPr/>
          <p:nvPr/>
        </p:nvGrpSpPr>
        <p:grpSpPr>
          <a:xfrm>
            <a:off x="6900283" y="2997177"/>
            <a:ext cx="1278534" cy="1048135"/>
            <a:chOff x="7853748" y="3040096"/>
            <a:chExt cx="858564" cy="680533"/>
          </a:xfrm>
        </p:grpSpPr>
        <p:grpSp>
          <p:nvGrpSpPr>
            <p:cNvPr id="3" name="Group 79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" name="Group 82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5" name="Group 83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90" name="Can 89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Can 90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Can 91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5" name="Rectangle 84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87" name="Rectangle 86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81" name="Rectangle 80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6" name="Group 93"/>
          <p:cNvGrpSpPr/>
          <p:nvPr/>
        </p:nvGrpSpPr>
        <p:grpSpPr>
          <a:xfrm>
            <a:off x="5141333" y="2997177"/>
            <a:ext cx="1278534" cy="1048135"/>
            <a:chOff x="7853748" y="3040096"/>
            <a:chExt cx="858564" cy="680533"/>
          </a:xfrm>
        </p:grpSpPr>
        <p:grpSp>
          <p:nvGrpSpPr>
            <p:cNvPr id="7" name="Group 94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" name="Group 97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9" name="Group 98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05" name="Can 104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Can 105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Can 106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0" name="Rectangle 99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01" name="Rectangle 100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02" name="Rectangle 101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96" name="Rectangle 95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10" name="Group 107"/>
          <p:cNvGrpSpPr/>
          <p:nvPr/>
        </p:nvGrpSpPr>
        <p:grpSpPr>
          <a:xfrm>
            <a:off x="3382383" y="2997177"/>
            <a:ext cx="1278534" cy="1048135"/>
            <a:chOff x="7853748" y="3040096"/>
            <a:chExt cx="858564" cy="680533"/>
          </a:xfrm>
        </p:grpSpPr>
        <p:grpSp>
          <p:nvGrpSpPr>
            <p:cNvPr id="11" name="Group 108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11" name="Rectangle 110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" name="Group 111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3" name="Group 112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19" name="Can 118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Can 119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Can 120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4" name="Rectangle 113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10" name="Rectangle 109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14" name="Group 121"/>
          <p:cNvGrpSpPr/>
          <p:nvPr/>
        </p:nvGrpSpPr>
        <p:grpSpPr>
          <a:xfrm>
            <a:off x="5135889" y="1255923"/>
            <a:ext cx="1278534" cy="1048135"/>
            <a:chOff x="7853748" y="3040096"/>
            <a:chExt cx="858564" cy="680533"/>
          </a:xfrm>
        </p:grpSpPr>
        <p:grpSp>
          <p:nvGrpSpPr>
            <p:cNvPr id="15" name="Group 122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25" name="Rectangle 124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6" name="Group 125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7" name="Group 126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33" name="Can 132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Can 133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Can 134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8" name="Rectangle 127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29" name="Rectangle 128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30" name="Rectangle 129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24" name="Rectangle 123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solidFill>
                    <a:srgbClr val="FFFFFF">
                      <a:alpha val="99000"/>
                    </a:srgbClr>
                  </a:solidFill>
                  <a:latin typeface="Arial"/>
                </a:rPr>
                <a:t>Leader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</a:rPr>
                <a:t> Node</a:t>
              </a:r>
            </a:p>
          </p:txBody>
        </p:sp>
      </p:grpSp>
      <p:sp>
        <p:nvSpPr>
          <p:cNvPr id="69" name="Rectangle 68"/>
          <p:cNvSpPr/>
          <p:nvPr/>
        </p:nvSpPr>
        <p:spPr bwMode="auto">
          <a:xfrm>
            <a:off x="3373584" y="4593105"/>
            <a:ext cx="4805233" cy="322964"/>
          </a:xfrm>
          <a:prstGeom prst="rect">
            <a:avLst/>
          </a:prstGeom>
          <a:gradFill rotWithShape="1">
            <a:gsLst>
              <a:gs pos="0">
                <a:srgbClr val="FF6528">
                  <a:lumMod val="50000"/>
                </a:srgbClr>
              </a:gs>
              <a:gs pos="80000">
                <a:srgbClr val="FF6528">
                  <a:lumMod val="75000"/>
                </a:srgbClr>
              </a:gs>
              <a:gs pos="100000">
                <a:srgbClr val="FF6528">
                  <a:lumMod val="7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229" y="2417857"/>
            <a:ext cx="26123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29925"/>
                </a:solidFill>
              </a:rPr>
              <a:t>Snapshot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4710597" y="3483914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2" name="Straight Arrow Connector 71"/>
          <p:cNvCxnSpPr/>
          <p:nvPr/>
        </p:nvCxnSpPr>
        <p:spPr>
          <a:xfrm>
            <a:off x="6449536" y="3482074"/>
            <a:ext cx="412062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3" name="Straight Arrow Connector 72"/>
          <p:cNvCxnSpPr/>
          <p:nvPr/>
        </p:nvCxnSpPr>
        <p:spPr>
          <a:xfrm flipH="1" flipV="1">
            <a:off x="4019385" y="4222555"/>
            <a:ext cx="1" cy="251544"/>
          </a:xfrm>
          <a:prstGeom prst="straightConnector1">
            <a:avLst/>
          </a:prstGeom>
          <a:noFill/>
          <a:ln w="38100" cap="flat" cmpd="sng" algn="ctr">
            <a:solidFill>
              <a:srgbClr val="FF6528"/>
            </a:solidFill>
            <a:prstDash val="solid"/>
            <a:headEnd type="triangle" w="sm" len="sm"/>
            <a:tailEnd type="non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4" name="Straight Arrow Connector 73"/>
          <p:cNvCxnSpPr/>
          <p:nvPr/>
        </p:nvCxnSpPr>
        <p:spPr>
          <a:xfrm flipV="1">
            <a:off x="5739337" y="4222555"/>
            <a:ext cx="762" cy="251544"/>
          </a:xfrm>
          <a:prstGeom prst="straightConnector1">
            <a:avLst/>
          </a:prstGeom>
          <a:noFill/>
          <a:ln w="38100" cap="flat" cmpd="sng" algn="ctr">
            <a:solidFill>
              <a:srgbClr val="FF6528"/>
            </a:solidFill>
            <a:prstDash val="solid"/>
            <a:headEnd type="triangle" w="sm" len="sm"/>
            <a:tailEnd type="non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5" name="Straight Arrow Connector 74"/>
          <p:cNvCxnSpPr/>
          <p:nvPr/>
        </p:nvCxnSpPr>
        <p:spPr>
          <a:xfrm flipH="1" flipV="1">
            <a:off x="7504463" y="4222555"/>
            <a:ext cx="1" cy="251544"/>
          </a:xfrm>
          <a:prstGeom prst="straightConnector1">
            <a:avLst/>
          </a:prstGeom>
          <a:noFill/>
          <a:ln w="38100" cap="flat" cmpd="sng" algn="ctr">
            <a:solidFill>
              <a:srgbClr val="FF6528"/>
            </a:solidFill>
            <a:prstDash val="solid"/>
            <a:headEnd type="triangle" w="sm" len="sm"/>
            <a:tailEnd type="non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4" name="Rectangle 83"/>
          <p:cNvSpPr/>
          <p:nvPr/>
        </p:nvSpPr>
        <p:spPr bwMode="auto">
          <a:xfrm>
            <a:off x="4666162" y="4622237"/>
            <a:ext cx="2250672" cy="2557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CCFFCC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Snapshot</a:t>
            </a:r>
          </a:p>
        </p:txBody>
      </p:sp>
    </p:spTree>
    <p:extLst>
      <p:ext uri="{BB962C8B-B14F-4D97-AF65-F5344CB8AC3E}">
        <p14:creationId xmlns:p14="http://schemas.microsoft.com/office/powerpoint/2010/main" val="389009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8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0"/>
            <a:ext cx="2625531" cy="5143500"/>
          </a:xfrm>
          <a:prstGeom prst="rect">
            <a:avLst/>
          </a:prstGeom>
          <a:solidFill>
            <a:srgbClr val="1F49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Backup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710597" y="3483914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/>
          <p:cNvCxnSpPr/>
          <p:nvPr/>
        </p:nvCxnSpPr>
        <p:spPr>
          <a:xfrm flipH="1">
            <a:off x="5809714" y="2432667"/>
            <a:ext cx="2142" cy="4863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" name="Straight Arrow Connector 25"/>
          <p:cNvCxnSpPr/>
          <p:nvPr/>
        </p:nvCxnSpPr>
        <p:spPr>
          <a:xfrm flipV="1">
            <a:off x="4655473" y="2432667"/>
            <a:ext cx="413670" cy="47366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" name="Straight Arrow Connector 26"/>
          <p:cNvCxnSpPr/>
          <p:nvPr/>
        </p:nvCxnSpPr>
        <p:spPr>
          <a:xfrm flipH="1" flipV="1">
            <a:off x="6543732" y="2417077"/>
            <a:ext cx="429146" cy="48925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5811637" y="728629"/>
            <a:ext cx="0" cy="417557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1" name="Rectangle 30"/>
          <p:cNvSpPr/>
          <p:nvPr/>
        </p:nvSpPr>
        <p:spPr bwMode="auto">
          <a:xfrm>
            <a:off x="4610101" y="254000"/>
            <a:ext cx="2250672" cy="436529"/>
          </a:xfrm>
          <a:prstGeom prst="rect">
            <a:avLst/>
          </a:prstGeom>
          <a:gradFill rotWithShape="1">
            <a:gsLst>
              <a:gs pos="0">
                <a:srgbClr val="16CC9A">
                  <a:lumMod val="50000"/>
                </a:srgbClr>
              </a:gs>
              <a:gs pos="80000">
                <a:srgbClr val="16CC9A">
                  <a:lumMod val="75000"/>
                </a:srgbClr>
              </a:gs>
              <a:gs pos="100000">
                <a:srgbClr val="16CC9A">
                  <a:lumMod val="75000"/>
                </a:srgbClr>
              </a:gs>
            </a:gsLst>
            <a:lin ang="16200000" scaled="0"/>
          </a:gradFill>
          <a:ln w="9525" cap="flat" cmpd="sng" algn="ctr">
            <a:solidFill>
              <a:srgbClr val="16CC9A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SQL Clients/BI Tools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449536" y="3482074"/>
            <a:ext cx="412062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2" name="Group 78"/>
          <p:cNvGrpSpPr/>
          <p:nvPr/>
        </p:nvGrpSpPr>
        <p:grpSpPr>
          <a:xfrm>
            <a:off x="6900283" y="2997177"/>
            <a:ext cx="1278534" cy="1048135"/>
            <a:chOff x="7853748" y="3040096"/>
            <a:chExt cx="858564" cy="680533"/>
          </a:xfrm>
        </p:grpSpPr>
        <p:grpSp>
          <p:nvGrpSpPr>
            <p:cNvPr id="3" name="Group 79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" name="Group 82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5" name="Group 83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90" name="Can 89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Can 90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Can 91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5" name="Rectangle 84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87" name="Rectangle 86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81" name="Rectangle 80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6" name="Group 93"/>
          <p:cNvGrpSpPr/>
          <p:nvPr/>
        </p:nvGrpSpPr>
        <p:grpSpPr>
          <a:xfrm>
            <a:off x="5141333" y="2997177"/>
            <a:ext cx="1278534" cy="1048135"/>
            <a:chOff x="7853748" y="3040096"/>
            <a:chExt cx="858564" cy="680533"/>
          </a:xfrm>
        </p:grpSpPr>
        <p:grpSp>
          <p:nvGrpSpPr>
            <p:cNvPr id="7" name="Group 94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" name="Group 97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9" name="Group 98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05" name="Can 104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Can 105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Can 106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0" name="Rectangle 99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01" name="Rectangle 100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02" name="Rectangle 101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96" name="Rectangle 95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10" name="Group 107"/>
          <p:cNvGrpSpPr/>
          <p:nvPr/>
        </p:nvGrpSpPr>
        <p:grpSpPr>
          <a:xfrm>
            <a:off x="3382383" y="2997177"/>
            <a:ext cx="1278534" cy="1048135"/>
            <a:chOff x="7853748" y="3040096"/>
            <a:chExt cx="858564" cy="680533"/>
          </a:xfrm>
        </p:grpSpPr>
        <p:grpSp>
          <p:nvGrpSpPr>
            <p:cNvPr id="11" name="Group 108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11" name="Rectangle 110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" name="Group 111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3" name="Group 112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19" name="Can 118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Can 119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Can 120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4" name="Rectangle 113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10" name="Rectangle 109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Node</a:t>
              </a:r>
            </a:p>
          </p:txBody>
        </p:sp>
      </p:grpSp>
      <p:grpSp>
        <p:nvGrpSpPr>
          <p:cNvPr id="14" name="Group 121"/>
          <p:cNvGrpSpPr/>
          <p:nvPr/>
        </p:nvGrpSpPr>
        <p:grpSpPr>
          <a:xfrm>
            <a:off x="5135889" y="1255923"/>
            <a:ext cx="1278534" cy="1048135"/>
            <a:chOff x="7853748" y="3040096"/>
            <a:chExt cx="858564" cy="680533"/>
          </a:xfrm>
        </p:grpSpPr>
        <p:grpSp>
          <p:nvGrpSpPr>
            <p:cNvPr id="15" name="Group 122"/>
            <p:cNvGrpSpPr/>
            <p:nvPr/>
          </p:nvGrpSpPr>
          <p:grpSpPr>
            <a:xfrm>
              <a:off x="7853748" y="3040096"/>
              <a:ext cx="854908" cy="680533"/>
              <a:chOff x="787156" y="3824909"/>
              <a:chExt cx="1283034" cy="1021334"/>
            </a:xfrm>
          </p:grpSpPr>
          <p:sp>
            <p:nvSpPr>
              <p:cNvPr id="125" name="Rectangle 124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6" name="Group 125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7" name="Group 126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33" name="Can 132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Can 133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Can 134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8" name="Rectangle 127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29" name="Rectangle 128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30" name="Rectangle 129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sp>
          <p:nvSpPr>
            <p:cNvPr id="124" name="Rectangle 123"/>
            <p:cNvSpPr/>
            <p:nvPr/>
          </p:nvSpPr>
          <p:spPr bwMode="auto">
            <a:xfrm>
              <a:off x="7854378" y="3047274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solidFill>
                    <a:srgbClr val="FFFFFF">
                      <a:alpha val="99000"/>
                    </a:srgbClr>
                  </a:solidFill>
                  <a:latin typeface="Arial"/>
                </a:rPr>
                <a:t>Leader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</a:rPr>
                <a:t> Node</a:t>
              </a:r>
            </a:p>
          </p:txBody>
        </p:sp>
      </p:grpSp>
      <p:sp>
        <p:nvSpPr>
          <p:cNvPr id="69" name="Rectangle 68"/>
          <p:cNvSpPr/>
          <p:nvPr/>
        </p:nvSpPr>
        <p:spPr bwMode="auto">
          <a:xfrm>
            <a:off x="3373584" y="4593105"/>
            <a:ext cx="4805233" cy="322964"/>
          </a:xfrm>
          <a:prstGeom prst="rect">
            <a:avLst/>
          </a:prstGeom>
          <a:gradFill rotWithShape="1">
            <a:gsLst>
              <a:gs pos="0">
                <a:srgbClr val="FF6528">
                  <a:lumMod val="50000"/>
                </a:srgbClr>
              </a:gs>
              <a:gs pos="80000">
                <a:srgbClr val="FF6528">
                  <a:lumMod val="75000"/>
                </a:srgbClr>
              </a:gs>
              <a:gs pos="100000">
                <a:srgbClr val="FF6528">
                  <a:lumMod val="7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Amazon S3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229" y="2417857"/>
            <a:ext cx="2612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29925"/>
                </a:solidFill>
              </a:rPr>
              <a:t>Snapshot</a:t>
            </a:r>
          </a:p>
          <a:p>
            <a:pPr algn="ctr"/>
            <a:r>
              <a:rPr lang="en-US" sz="3200" dirty="0" smtClean="0">
                <a:solidFill>
                  <a:srgbClr val="F29925"/>
                </a:solidFill>
              </a:rPr>
              <a:t>Restore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4710597" y="3483914"/>
            <a:ext cx="418036" cy="2983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2" name="Straight Arrow Connector 71"/>
          <p:cNvCxnSpPr/>
          <p:nvPr/>
        </p:nvCxnSpPr>
        <p:spPr>
          <a:xfrm>
            <a:off x="6449536" y="3482074"/>
            <a:ext cx="412062" cy="0"/>
          </a:xfrm>
          <a:prstGeom prst="straightConnector1">
            <a:avLst/>
          </a:prstGeom>
          <a:noFill/>
          <a:ln w="6350" cap="flat" cmpd="sng" algn="ctr">
            <a:solidFill>
              <a:srgbClr val="FF6528"/>
            </a:solidFill>
            <a:prstDash val="solid"/>
            <a:headEnd type="triangl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3" name="Straight Arrow Connector 72"/>
          <p:cNvCxnSpPr/>
          <p:nvPr/>
        </p:nvCxnSpPr>
        <p:spPr>
          <a:xfrm flipH="1" flipV="1">
            <a:off x="4019385" y="4222555"/>
            <a:ext cx="1" cy="251544"/>
          </a:xfrm>
          <a:prstGeom prst="straightConnector1">
            <a:avLst/>
          </a:prstGeom>
          <a:noFill/>
          <a:ln w="38100" cap="flat" cmpd="sng" algn="ctr">
            <a:solidFill>
              <a:srgbClr val="FF6528"/>
            </a:solidFill>
            <a:prstDash val="solid"/>
            <a:headEnd type="non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4" name="Straight Arrow Connector 73"/>
          <p:cNvCxnSpPr/>
          <p:nvPr/>
        </p:nvCxnSpPr>
        <p:spPr>
          <a:xfrm flipV="1">
            <a:off x="5739337" y="4222555"/>
            <a:ext cx="762" cy="251544"/>
          </a:xfrm>
          <a:prstGeom prst="straightConnector1">
            <a:avLst/>
          </a:prstGeom>
          <a:noFill/>
          <a:ln w="38100" cap="flat" cmpd="sng" algn="ctr">
            <a:solidFill>
              <a:srgbClr val="FF6528"/>
            </a:solidFill>
            <a:prstDash val="solid"/>
            <a:headEnd type="non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5" name="Straight Arrow Connector 74"/>
          <p:cNvCxnSpPr/>
          <p:nvPr/>
        </p:nvCxnSpPr>
        <p:spPr>
          <a:xfrm flipH="1" flipV="1">
            <a:off x="7504463" y="4222555"/>
            <a:ext cx="1" cy="251544"/>
          </a:xfrm>
          <a:prstGeom prst="straightConnector1">
            <a:avLst/>
          </a:prstGeom>
          <a:noFill/>
          <a:ln w="38100" cap="flat" cmpd="sng" algn="ctr">
            <a:solidFill>
              <a:srgbClr val="FF6528"/>
            </a:solidFill>
            <a:prstDash val="solid"/>
            <a:headEnd type="none" w="sm" len="sm"/>
            <a:tailEnd type="triangle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4" name="Rectangle 83"/>
          <p:cNvSpPr/>
          <p:nvPr/>
        </p:nvSpPr>
        <p:spPr bwMode="auto">
          <a:xfrm>
            <a:off x="4666162" y="4622237"/>
            <a:ext cx="2250672" cy="2557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CCFFCC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Snapshot</a:t>
            </a:r>
          </a:p>
        </p:txBody>
      </p:sp>
    </p:spTree>
    <p:extLst>
      <p:ext uri="{BB962C8B-B14F-4D97-AF65-F5344CB8AC3E}">
        <p14:creationId xmlns:p14="http://schemas.microsoft.com/office/powerpoint/2010/main" val="1773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66572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21129" y="1920268"/>
            <a:ext cx="1238573" cy="28575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dirty="0" smtClean="0">
                <a:solidFill>
                  <a:srgbClr val="F79646"/>
                </a:solidFill>
              </a:rPr>
              <a:t>Encrypted Data at Rest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51" y="4090742"/>
            <a:ext cx="215900" cy="2413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51" y="2923277"/>
            <a:ext cx="215900" cy="2413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21129" y="2354636"/>
            <a:ext cx="1238573" cy="28575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dirty="0" smtClean="0">
                <a:solidFill>
                  <a:srgbClr val="F79646"/>
                </a:solidFill>
              </a:rPr>
              <a:t>Encrypted Data in Transit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0396" y="767520"/>
            <a:ext cx="56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SSL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7894875" y="3479520"/>
            <a:ext cx="5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SSL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21129" y="2765419"/>
            <a:ext cx="1238573" cy="28575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dirty="0" smtClean="0">
                <a:solidFill>
                  <a:srgbClr val="F79646"/>
                </a:solidFill>
              </a:rPr>
              <a:t>VPC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3661700" y="191456"/>
            <a:ext cx="3726415" cy="1860432"/>
          </a:xfrm>
          <a:prstGeom prst="rect">
            <a:avLst/>
          </a:prstGeom>
          <a:noFill/>
          <a:ln w="9525" cap="flat" cmpd="sng" algn="ctr">
            <a:solidFill>
              <a:srgbClr val="005A84"/>
            </a:solidFill>
            <a:prstDash val="dash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alpha val="99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8175" y="194604"/>
            <a:ext cx="1381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Customer VPC</a:t>
            </a:r>
            <a:endParaRPr lang="en-US" sz="1400" dirty="0"/>
          </a:p>
        </p:txBody>
      </p:sp>
      <p:sp>
        <p:nvSpPr>
          <p:cNvPr id="54" name="Rectangle 53"/>
          <p:cNvSpPr/>
          <p:nvPr/>
        </p:nvSpPr>
        <p:spPr bwMode="auto">
          <a:xfrm>
            <a:off x="3319495" y="1155575"/>
            <a:ext cx="4308680" cy="2529702"/>
          </a:xfrm>
          <a:prstGeom prst="rect">
            <a:avLst/>
          </a:prstGeom>
          <a:noFill/>
          <a:ln w="9525" cap="flat" cmpd="sng" algn="ctr">
            <a:solidFill>
              <a:srgbClr val="FF6528"/>
            </a:solidFill>
            <a:prstDash val="dash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99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28175" y="1279309"/>
            <a:ext cx="141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Internal Security Group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421129" y="3192768"/>
            <a:ext cx="1238573" cy="28575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dirty="0" smtClean="0">
              <a:solidFill>
                <a:srgbClr val="F79646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1129" y="3116653"/>
            <a:ext cx="1238573" cy="28575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dirty="0" smtClean="0">
                <a:solidFill>
                  <a:srgbClr val="F79646"/>
                </a:solidFill>
              </a:rPr>
              <a:t>Access Management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8175" y="2037490"/>
            <a:ext cx="151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 Groups</a:t>
            </a:r>
          </a:p>
          <a:p>
            <a:r>
              <a:rPr lang="en-US" sz="1400" dirty="0" smtClean="0"/>
              <a:t>DB Security</a:t>
            </a:r>
            <a:endParaRPr lang="en-US" sz="1400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3752264" y="433496"/>
            <a:ext cx="3444873" cy="3893127"/>
            <a:chOff x="5313757" y="935682"/>
            <a:chExt cx="3444873" cy="3893127"/>
          </a:xfrm>
        </p:grpSpPr>
        <p:cxnSp>
          <p:nvCxnSpPr>
            <p:cNvPr id="129" name="Straight Arrow Connector 128"/>
            <p:cNvCxnSpPr/>
            <p:nvPr/>
          </p:nvCxnSpPr>
          <p:spPr>
            <a:xfrm flipV="1">
              <a:off x="6168665" y="3378871"/>
              <a:ext cx="418036" cy="2983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0" name="Straight Arrow Connector 129"/>
            <p:cNvCxnSpPr>
              <a:endCxn id="163" idx="0"/>
            </p:cNvCxnSpPr>
            <p:nvPr/>
          </p:nvCxnSpPr>
          <p:spPr>
            <a:xfrm flipH="1">
              <a:off x="7017195" y="2447300"/>
              <a:ext cx="2143" cy="592796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6167662" y="2516469"/>
              <a:ext cx="413670" cy="473660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2" name="Straight Arrow Connector 131"/>
            <p:cNvCxnSpPr/>
            <p:nvPr/>
          </p:nvCxnSpPr>
          <p:spPr>
            <a:xfrm flipH="1" flipV="1">
              <a:off x="7444638" y="2491625"/>
              <a:ext cx="429146" cy="489250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3" name="Straight Arrow Connector 132"/>
            <p:cNvCxnSpPr/>
            <p:nvPr/>
          </p:nvCxnSpPr>
          <p:spPr>
            <a:xfrm>
              <a:off x="7019022" y="1273560"/>
              <a:ext cx="315" cy="417557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6" name="Rectangle 135"/>
            <p:cNvSpPr/>
            <p:nvPr/>
          </p:nvSpPr>
          <p:spPr bwMode="auto">
            <a:xfrm>
              <a:off x="6109489" y="935682"/>
              <a:ext cx="1819065" cy="312478"/>
            </a:xfrm>
            <a:prstGeom prst="rect">
              <a:avLst/>
            </a:prstGeom>
            <a:gradFill rotWithShape="1">
              <a:gsLst>
                <a:gs pos="0">
                  <a:srgbClr val="16CC9A">
                    <a:lumMod val="50000"/>
                  </a:srgbClr>
                </a:gs>
                <a:gs pos="80000">
                  <a:srgbClr val="16CC9A">
                    <a:lumMod val="75000"/>
                  </a:srgbClr>
                </a:gs>
                <a:gs pos="100000">
                  <a:srgbClr val="16CC9A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6CC9A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Clients</a:t>
              </a: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6589740" y="1772840"/>
              <a:ext cx="854908" cy="680533"/>
              <a:chOff x="787156" y="3824909"/>
              <a:chExt cx="1283034" cy="1021334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787156" y="3824909"/>
                <a:ext cx="1283034" cy="1021334"/>
              </a:xfrm>
              <a:prstGeom prst="rect">
                <a:avLst/>
              </a:prstGeom>
              <a:gradFill rotWithShape="1">
                <a:gsLst>
                  <a:gs pos="0">
                    <a:srgbClr val="005A84">
                      <a:lumMod val="50000"/>
                      <a:alpha val="59000"/>
                    </a:srgbClr>
                  </a:gs>
                  <a:gs pos="80000">
                    <a:srgbClr val="005A84">
                      <a:alpha val="60000"/>
                    </a:srgbClr>
                  </a:gs>
                  <a:gs pos="100000">
                    <a:srgbClr val="005A84">
                      <a:alpha val="61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848783" y="3905250"/>
                <a:ext cx="1126067" cy="856750"/>
                <a:chOff x="753533" y="1447800"/>
                <a:chExt cx="1126067" cy="856750"/>
              </a:xfrm>
            </p:grpSpPr>
            <p:grpSp>
              <p:nvGrpSpPr>
                <p:cNvPr id="189" name="Group 188"/>
                <p:cNvGrpSpPr/>
                <p:nvPr/>
              </p:nvGrpSpPr>
              <p:grpSpPr>
                <a:xfrm>
                  <a:off x="881802" y="1980837"/>
                  <a:ext cx="907041" cy="323713"/>
                  <a:chOff x="881802" y="1980837"/>
                  <a:chExt cx="907041" cy="323713"/>
                </a:xfrm>
              </p:grpSpPr>
              <p:sp>
                <p:nvSpPr>
                  <p:cNvPr id="195" name="Can 194"/>
                  <p:cNvSpPr/>
                  <p:nvPr/>
                </p:nvSpPr>
                <p:spPr bwMode="auto">
                  <a:xfrm>
                    <a:off x="881802" y="1990293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" name="Can 195"/>
                  <p:cNvSpPr/>
                  <p:nvPr/>
                </p:nvSpPr>
                <p:spPr bwMode="auto">
                  <a:xfrm>
                    <a:off x="1230585" y="1985565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" name="Can 196"/>
                  <p:cNvSpPr/>
                  <p:nvPr/>
                </p:nvSpPr>
                <p:spPr bwMode="auto">
                  <a:xfrm>
                    <a:off x="1579368" y="1980837"/>
                    <a:ext cx="209475" cy="314257"/>
                  </a:xfrm>
                  <a:prstGeom prst="can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90" name="Rectangle 189"/>
                <p:cNvSpPr/>
                <p:nvPr/>
              </p:nvSpPr>
              <p:spPr bwMode="auto">
                <a:xfrm>
                  <a:off x="753533" y="1447800"/>
                  <a:ext cx="1126067" cy="1439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128GB RAM</a:t>
                  </a: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888999" y="2089150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" kern="0" dirty="0" smtClean="0"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latin typeface="Arial"/>
                    </a:rPr>
                    <a:t>16</a:t>
                  </a: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TB disk</a:t>
                  </a: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772583" y="1718738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 bwMode="auto">
                <a:xfrm>
                  <a:off x="1536699" y="1710271"/>
                  <a:ext cx="338667" cy="118533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</a:srgbClr>
                    </a:gs>
                    <a:gs pos="80000">
                      <a:srgbClr val="005A84"/>
                    </a:gs>
                    <a:gs pos="100000">
                      <a:srgbClr val="005A84"/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 bwMode="auto">
                <a:xfrm>
                  <a:off x="859365" y="1703917"/>
                  <a:ext cx="912285" cy="136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1000"/>
                      </a:srgbClr>
                    </a:gs>
                    <a:gs pos="80000">
                      <a:srgbClr val="005A84">
                        <a:alpha val="47000"/>
                      </a:srgbClr>
                    </a:gs>
                    <a:gs pos="100000">
                      <a:srgbClr val="005A84">
                        <a:alpha val="19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59585A">
                          <a:lumMod val="60000"/>
                          <a:lumOff val="40000"/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16 cores</a:t>
                  </a:r>
                </a:p>
              </p:txBody>
            </p:sp>
          </p:grpSp>
        </p:grpSp>
        <p:cxnSp>
          <p:nvCxnSpPr>
            <p:cNvPr id="138" name="Straight Arrow Connector 137"/>
            <p:cNvCxnSpPr/>
            <p:nvPr/>
          </p:nvCxnSpPr>
          <p:spPr>
            <a:xfrm>
              <a:off x="7442316" y="3380363"/>
              <a:ext cx="412062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9" name="Rectangle 138"/>
            <p:cNvSpPr/>
            <p:nvPr/>
          </p:nvSpPr>
          <p:spPr bwMode="auto">
            <a:xfrm>
              <a:off x="5367513" y="4505845"/>
              <a:ext cx="3391117" cy="322964"/>
            </a:xfrm>
            <a:prstGeom prst="rect">
              <a:avLst/>
            </a:prstGeom>
            <a:gradFill rotWithShape="1">
              <a:gsLst>
                <a:gs pos="0">
                  <a:srgbClr val="FF6528">
                    <a:lumMod val="50000"/>
                  </a:srgbClr>
                </a:gs>
                <a:gs pos="80000">
                  <a:srgbClr val="FF6528">
                    <a:lumMod val="75000"/>
                  </a:srgbClr>
                </a:gs>
                <a:gs pos="100000">
                  <a:srgbClr val="FF6528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Amazon S3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 flipV="1">
              <a:off x="5743354" y="3828855"/>
              <a:ext cx="1" cy="521431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7010648" y="3834929"/>
              <a:ext cx="8690" cy="515357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8283346" y="3828855"/>
              <a:ext cx="0" cy="521431"/>
            </a:xfrm>
            <a:prstGeom prst="straightConnector1">
              <a:avLst/>
            </a:prstGeom>
            <a:noFill/>
            <a:ln w="6350" cap="flat" cmpd="sng" algn="ctr">
              <a:solidFill>
                <a:srgbClr val="FF6528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44" name="Group 143"/>
            <p:cNvGrpSpPr/>
            <p:nvPr/>
          </p:nvGrpSpPr>
          <p:grpSpPr>
            <a:xfrm>
              <a:off x="5313757" y="3040096"/>
              <a:ext cx="858564" cy="680533"/>
              <a:chOff x="5313757" y="3040096"/>
              <a:chExt cx="858564" cy="680533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5313757" y="3040096"/>
                <a:ext cx="854908" cy="680533"/>
                <a:chOff x="787156" y="3824909"/>
                <a:chExt cx="1283034" cy="1021334"/>
              </a:xfrm>
            </p:grpSpPr>
            <p:sp>
              <p:nvSpPr>
                <p:cNvPr id="176" name="Rectangle 175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7" name="Group 176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78" name="Group 177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84" name="Can 183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5" name="Can 184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6" name="Can 185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79" name="Rectangle 178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400" kern="0" noProof="0" dirty="0" smtClean="0"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latin typeface="Arial"/>
                      </a:rPr>
                      <a:t>16</a:t>
                    </a:r>
                    <a:r>
                      <a:rPr kumimoji="0" lang="en-US" sz="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TB disk</a:t>
                    </a:r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75" name="Rectangle 174"/>
              <p:cNvSpPr/>
              <p:nvPr/>
            </p:nvSpPr>
            <p:spPr bwMode="auto">
              <a:xfrm>
                <a:off x="5314387" y="3047274"/>
                <a:ext cx="857934" cy="667281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Compute Node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589740" y="3040096"/>
              <a:ext cx="858564" cy="680533"/>
              <a:chOff x="6589740" y="3040096"/>
              <a:chExt cx="858564" cy="680533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6589740" y="3040096"/>
                <a:ext cx="854908" cy="680533"/>
                <a:chOff x="787156" y="3824909"/>
                <a:chExt cx="1283034" cy="1021334"/>
              </a:xfrm>
            </p:grpSpPr>
            <p:sp>
              <p:nvSpPr>
                <p:cNvPr id="163" name="Rectangle 162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4" name="Group 163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71" name="Can 170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2" name="Can 171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3" name="Can 172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66" name="Rectangle 165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400" kern="0" dirty="0" smtClean="0"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latin typeface="Arial"/>
                      </a:rPr>
                      <a:t>16</a:t>
                    </a:r>
                    <a:r>
                      <a:rPr kumimoji="0" lang="en-US" sz="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TB disk</a:t>
                    </a:r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Rectangle 169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62" name="Rectangle 161"/>
              <p:cNvSpPr/>
              <p:nvPr/>
            </p:nvSpPr>
            <p:spPr bwMode="auto">
              <a:xfrm>
                <a:off x="6590370" y="3047274"/>
                <a:ext cx="857934" cy="667281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Compute Node</a:t>
                </a: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853748" y="3040096"/>
              <a:ext cx="858564" cy="680533"/>
              <a:chOff x="7853748" y="3040096"/>
              <a:chExt cx="858564" cy="680533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7853748" y="3040096"/>
                <a:ext cx="854908" cy="680533"/>
                <a:chOff x="787156" y="3824909"/>
                <a:chExt cx="1283034" cy="1021334"/>
              </a:xfrm>
            </p:grpSpPr>
            <p:sp>
              <p:nvSpPr>
                <p:cNvPr id="150" name="Rectangle 149"/>
                <p:cNvSpPr/>
                <p:nvPr/>
              </p:nvSpPr>
              <p:spPr bwMode="auto">
                <a:xfrm>
                  <a:off x="787156" y="3824909"/>
                  <a:ext cx="1283034" cy="1021334"/>
                </a:xfrm>
                <a:prstGeom prst="rect">
                  <a:avLst/>
                </a:prstGeom>
                <a:gradFill rotWithShape="1">
                  <a:gsLst>
                    <a:gs pos="0">
                      <a:srgbClr val="005A84">
                        <a:lumMod val="50000"/>
                        <a:alpha val="59000"/>
                      </a:srgbClr>
                    </a:gs>
                    <a:gs pos="80000">
                      <a:srgbClr val="005A84">
                        <a:alpha val="60000"/>
                      </a:srgbClr>
                    </a:gs>
                    <a:gs pos="100000">
                      <a:srgbClr val="005A84">
                        <a:alpha val="61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5A84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1" name="Group 150"/>
                <p:cNvGrpSpPr/>
                <p:nvPr/>
              </p:nvGrpSpPr>
              <p:grpSpPr>
                <a:xfrm>
                  <a:off x="848783" y="3905250"/>
                  <a:ext cx="1126067" cy="856750"/>
                  <a:chOff x="753533" y="1447800"/>
                  <a:chExt cx="1126067" cy="856750"/>
                </a:xfrm>
              </p:grpSpPr>
              <p:grpSp>
                <p:nvGrpSpPr>
                  <p:cNvPr id="152" name="Group 151"/>
                  <p:cNvGrpSpPr/>
                  <p:nvPr/>
                </p:nvGrpSpPr>
                <p:grpSpPr>
                  <a:xfrm>
                    <a:off x="881802" y="1980837"/>
                    <a:ext cx="907041" cy="323713"/>
                    <a:chOff x="881802" y="1980837"/>
                    <a:chExt cx="907041" cy="323713"/>
                  </a:xfrm>
                </p:grpSpPr>
                <p:sp>
                  <p:nvSpPr>
                    <p:cNvPr id="158" name="Can 157"/>
                    <p:cNvSpPr/>
                    <p:nvPr/>
                  </p:nvSpPr>
                  <p:spPr bwMode="auto">
                    <a:xfrm>
                      <a:off x="881802" y="1990293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" name="Can 158"/>
                    <p:cNvSpPr/>
                    <p:nvPr/>
                  </p:nvSpPr>
                  <p:spPr bwMode="auto">
                    <a:xfrm>
                      <a:off x="1230585" y="1985565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" name="Can 159"/>
                    <p:cNvSpPr/>
                    <p:nvPr/>
                  </p:nvSpPr>
                  <p:spPr bwMode="auto">
                    <a:xfrm>
                      <a:off x="1579368" y="1980837"/>
                      <a:ext cx="209475" cy="314257"/>
                    </a:xfrm>
                    <a:prstGeom prst="can">
                      <a:avLst/>
                    </a:prstGeom>
                    <a:gradFill rotWithShape="1">
                      <a:gsLst>
                        <a:gs pos="0">
                          <a:srgbClr val="005A84">
                            <a:lumMod val="50000"/>
                          </a:srgbClr>
                        </a:gs>
                        <a:gs pos="80000">
                          <a:srgbClr val="005A84"/>
                        </a:gs>
                        <a:gs pos="100000">
                          <a:srgbClr val="005A84"/>
                        </a:gs>
                      </a:gsLst>
                      <a:lin ang="16200000" scaled="0"/>
                    </a:gradFill>
                    <a:ln w="9525" cap="flat" cmpd="sng" algn="ctr">
                      <a:solidFill>
                        <a:srgbClr val="005A84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53" name="Rectangle 152"/>
                  <p:cNvSpPr/>
                  <p:nvPr/>
                </p:nvSpPr>
                <p:spPr bwMode="auto">
                  <a:xfrm>
                    <a:off x="753533" y="1447800"/>
                    <a:ext cx="1126067" cy="1439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128GB RAM</a:t>
                    </a:r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 bwMode="auto">
                  <a:xfrm>
                    <a:off x="888999" y="2089150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400" kern="0" dirty="0" smtClean="0"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latin typeface="Arial"/>
                      </a:rPr>
                      <a:t>16</a:t>
                    </a:r>
                    <a:r>
                      <a:rPr kumimoji="0" lang="en-US" sz="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TB disk</a:t>
                    </a:r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 bwMode="auto">
                  <a:xfrm>
                    <a:off x="772583" y="1718738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 bwMode="auto">
                  <a:xfrm>
                    <a:off x="1536699" y="1710271"/>
                    <a:ext cx="338667" cy="11853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</a:srgbClr>
                      </a:gs>
                      <a:gs pos="80000">
                        <a:srgbClr val="005A84"/>
                      </a:gs>
                      <a:gs pos="100000">
                        <a:srgbClr val="005A84"/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005A84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alpha val="99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Rectangle 156"/>
                  <p:cNvSpPr/>
                  <p:nvPr/>
                </p:nvSpPr>
                <p:spPr bwMode="auto">
                  <a:xfrm>
                    <a:off x="859365" y="1703917"/>
                    <a:ext cx="912285" cy="13604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005A84">
                          <a:lumMod val="50000"/>
                          <a:alpha val="51000"/>
                        </a:srgbClr>
                      </a:gs>
                      <a:gs pos="80000">
                        <a:srgbClr val="005A84">
                          <a:alpha val="47000"/>
                        </a:srgbClr>
                      </a:gs>
                      <a:gs pos="100000">
                        <a:srgbClr val="005A84">
                          <a:alpha val="19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36" tIns="45718" rIns="91436" bIns="45718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09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9585A">
                            <a:lumMod val="60000"/>
                            <a:lumOff val="40000"/>
                            <a:alpha val="99000"/>
                          </a:srgb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16 cores</a:t>
                    </a:r>
                  </a:p>
                </p:txBody>
              </p:sp>
            </p:grpSp>
          </p:grpSp>
          <p:sp>
            <p:nvSpPr>
              <p:cNvPr id="149" name="Rectangle 148"/>
              <p:cNvSpPr/>
              <p:nvPr/>
            </p:nvSpPr>
            <p:spPr bwMode="auto">
              <a:xfrm>
                <a:off x="7854378" y="3047274"/>
                <a:ext cx="857934" cy="667281"/>
              </a:xfrm>
              <a:prstGeom prst="rect">
                <a:avLst/>
              </a:prstGeom>
              <a:solidFill>
                <a:srgbClr val="005A84">
                  <a:alpha val="52000"/>
                </a:srgbClr>
              </a:solidFill>
              <a:ln w="9525" cap="flat" cmpd="sng" algn="ctr">
                <a:solidFill>
                  <a:srgbClr val="005A8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Compute Node</a:t>
                </a:r>
              </a:p>
            </p:txBody>
          </p:sp>
        </p:grpSp>
        <p:sp>
          <p:nvSpPr>
            <p:cNvPr id="147" name="Rectangle 146"/>
            <p:cNvSpPr/>
            <p:nvPr/>
          </p:nvSpPr>
          <p:spPr bwMode="auto">
            <a:xfrm>
              <a:off x="6590370" y="1780018"/>
              <a:ext cx="857934" cy="667281"/>
            </a:xfrm>
            <a:prstGeom prst="rect">
              <a:avLst/>
            </a:prstGeom>
            <a:solidFill>
              <a:srgbClr val="005A84">
                <a:alpha val="52000"/>
              </a:srgbClr>
            </a:solidFill>
            <a:ln w="9525" cap="flat" cmpd="sng" algn="ctr">
              <a:solidFill>
                <a:srgbClr val="005A8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Leader</a:t>
              </a:r>
              <a:b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alpha val="99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Node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048000" y="3924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B2A2A"/>
                </a:solidFill>
                <a:latin typeface="Gill Sans"/>
                <a:ea typeface="ヒラギノ角ゴ ProN W3"/>
                <a:cs typeface="ヒラギノ角ゴ ProN W3"/>
              </a:rPr>
              <a:t>Security</a:t>
            </a:r>
            <a:endParaRPr lang="en-US" sz="2400" dirty="0">
              <a:solidFill>
                <a:srgbClr val="2B2A2A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98631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8" grpId="0"/>
      <p:bldP spid="8" grpId="0"/>
      <p:bldP spid="49" grpId="0"/>
      <p:bldP spid="51" grpId="0"/>
      <p:bldP spid="52" grpId="0" animBg="1"/>
      <p:bldP spid="53" grpId="0"/>
      <p:bldP spid="54" grpId="0" animBg="1"/>
      <p:bldP spid="55" grpId="0"/>
      <p:bldP spid="57" grpId="0"/>
      <p:bldP spid="5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Workload Management</a:t>
            </a:r>
          </a:p>
        </p:txBody>
      </p:sp>
    </p:spTree>
    <p:extLst>
      <p:ext uri="{BB962C8B-B14F-4D97-AF65-F5344CB8AC3E}">
        <p14:creationId xmlns:p14="http://schemas.microsoft.com/office/powerpoint/2010/main" val="15576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Query Execution</a:t>
            </a:r>
            <a:endParaRPr lang="en-US" dirty="0"/>
          </a:p>
        </p:txBody>
      </p:sp>
      <p:cxnSp>
        <p:nvCxnSpPr>
          <p:cNvPr id="4" name="直線矢印コネクタ 7"/>
          <p:cNvCxnSpPr/>
          <p:nvPr/>
        </p:nvCxnSpPr>
        <p:spPr>
          <a:xfrm>
            <a:off x="1329842" y="3612772"/>
            <a:ext cx="1804416" cy="14284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67"/>
          <p:cNvGrpSpPr/>
          <p:nvPr/>
        </p:nvGrpSpPr>
        <p:grpSpPr>
          <a:xfrm>
            <a:off x="760336" y="4026956"/>
            <a:ext cx="457200" cy="578644"/>
            <a:chOff x="1944688" y="6772275"/>
            <a:chExt cx="581025" cy="771525"/>
          </a:xfrm>
          <a:solidFill>
            <a:srgbClr val="FFC000"/>
          </a:solidFill>
        </p:grpSpPr>
        <p:sp>
          <p:nvSpPr>
            <p:cNvPr id="6" name="Oval 105"/>
            <p:cNvSpPr>
              <a:spLocks noChangeArrowheads="1"/>
            </p:cNvSpPr>
            <p:nvPr/>
          </p:nvSpPr>
          <p:spPr bwMode="auto">
            <a:xfrm>
              <a:off x="2068513" y="6772275"/>
              <a:ext cx="333375" cy="3429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7" name="Freeform 106"/>
            <p:cNvSpPr>
              <a:spLocks/>
            </p:cNvSpPr>
            <p:nvPr/>
          </p:nvSpPr>
          <p:spPr bwMode="auto">
            <a:xfrm>
              <a:off x="1944688" y="7162800"/>
              <a:ext cx="581025" cy="38100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20" y="0"/>
                </a:cxn>
                <a:cxn ang="0">
                  <a:pos x="0" y="18"/>
                </a:cxn>
                <a:cxn ang="0">
                  <a:pos x="0" y="40"/>
                </a:cxn>
                <a:cxn ang="0">
                  <a:pos x="12" y="40"/>
                </a:cxn>
                <a:cxn ang="0">
                  <a:pos x="12" y="24"/>
                </a:cxn>
                <a:cxn ang="0">
                  <a:pos x="14" y="24"/>
                </a:cxn>
                <a:cxn ang="0">
                  <a:pos x="14" y="40"/>
                </a:cxn>
                <a:cxn ang="0">
                  <a:pos x="47" y="40"/>
                </a:cxn>
                <a:cxn ang="0">
                  <a:pos x="47" y="24"/>
                </a:cxn>
                <a:cxn ang="0">
                  <a:pos x="49" y="24"/>
                </a:cxn>
                <a:cxn ang="0">
                  <a:pos x="49" y="40"/>
                </a:cxn>
                <a:cxn ang="0">
                  <a:pos x="61" y="40"/>
                </a:cxn>
                <a:cxn ang="0">
                  <a:pos x="61" y="18"/>
                </a:cxn>
                <a:cxn ang="0">
                  <a:pos x="41" y="0"/>
                </a:cxn>
              </a:cxnLst>
              <a:rect l="0" t="0" r="r" b="b"/>
              <a:pathLst>
                <a:path w="61" h="40">
                  <a:moveTo>
                    <a:pt x="4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7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7"/>
                    <a:pt x="52" y="0"/>
                    <a:pt x="4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cxnSp>
        <p:nvCxnSpPr>
          <p:cNvPr id="8" name="直線矢印コネクタ 17"/>
          <p:cNvCxnSpPr/>
          <p:nvPr/>
        </p:nvCxnSpPr>
        <p:spPr>
          <a:xfrm flipV="1">
            <a:off x="1329842" y="4178166"/>
            <a:ext cx="1804416" cy="13930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1"/>
          <p:cNvCxnSpPr/>
          <p:nvPr/>
        </p:nvCxnSpPr>
        <p:spPr>
          <a:xfrm>
            <a:off x="5674258" y="3993237"/>
            <a:ext cx="158379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67"/>
          <p:cNvGrpSpPr/>
          <p:nvPr/>
        </p:nvGrpSpPr>
        <p:grpSpPr>
          <a:xfrm>
            <a:off x="760336" y="3310388"/>
            <a:ext cx="469900" cy="578644"/>
            <a:chOff x="1944688" y="6772275"/>
            <a:chExt cx="581025" cy="771525"/>
          </a:xfrm>
          <a:solidFill>
            <a:srgbClr val="FFC000"/>
          </a:solidFill>
        </p:grpSpPr>
        <p:sp>
          <p:nvSpPr>
            <p:cNvPr id="11" name="Oval 105"/>
            <p:cNvSpPr>
              <a:spLocks noChangeArrowheads="1"/>
            </p:cNvSpPr>
            <p:nvPr/>
          </p:nvSpPr>
          <p:spPr bwMode="auto">
            <a:xfrm>
              <a:off x="2068513" y="6772275"/>
              <a:ext cx="333375" cy="3429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2" name="Freeform 106"/>
            <p:cNvSpPr>
              <a:spLocks/>
            </p:cNvSpPr>
            <p:nvPr/>
          </p:nvSpPr>
          <p:spPr bwMode="auto">
            <a:xfrm>
              <a:off x="1944688" y="7162800"/>
              <a:ext cx="581025" cy="38100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20" y="0"/>
                </a:cxn>
                <a:cxn ang="0">
                  <a:pos x="0" y="18"/>
                </a:cxn>
                <a:cxn ang="0">
                  <a:pos x="0" y="40"/>
                </a:cxn>
                <a:cxn ang="0">
                  <a:pos x="12" y="40"/>
                </a:cxn>
                <a:cxn ang="0">
                  <a:pos x="12" y="24"/>
                </a:cxn>
                <a:cxn ang="0">
                  <a:pos x="14" y="24"/>
                </a:cxn>
                <a:cxn ang="0">
                  <a:pos x="14" y="40"/>
                </a:cxn>
                <a:cxn ang="0">
                  <a:pos x="47" y="40"/>
                </a:cxn>
                <a:cxn ang="0">
                  <a:pos x="47" y="24"/>
                </a:cxn>
                <a:cxn ang="0">
                  <a:pos x="49" y="24"/>
                </a:cxn>
                <a:cxn ang="0">
                  <a:pos x="49" y="40"/>
                </a:cxn>
                <a:cxn ang="0">
                  <a:pos x="61" y="40"/>
                </a:cxn>
                <a:cxn ang="0">
                  <a:pos x="61" y="18"/>
                </a:cxn>
                <a:cxn ang="0">
                  <a:pos x="41" y="0"/>
                </a:cxn>
              </a:cxnLst>
              <a:rect l="0" t="0" r="r" b="b"/>
              <a:pathLst>
                <a:path w="61" h="40">
                  <a:moveTo>
                    <a:pt x="4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7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7"/>
                    <a:pt x="52" y="0"/>
                    <a:pt x="4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13" name="正方形/長方形 25"/>
          <p:cNvSpPr/>
          <p:nvPr/>
        </p:nvSpPr>
        <p:spPr>
          <a:xfrm>
            <a:off x="3134258" y="3664613"/>
            <a:ext cx="2540000" cy="604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角丸四角形 32"/>
          <p:cNvSpPr/>
          <p:nvPr/>
        </p:nvSpPr>
        <p:spPr>
          <a:xfrm>
            <a:off x="3270250" y="3711656"/>
            <a:ext cx="330200" cy="510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角丸四角形 33"/>
          <p:cNvSpPr/>
          <p:nvPr/>
        </p:nvSpPr>
        <p:spPr>
          <a:xfrm>
            <a:off x="3702050" y="3711656"/>
            <a:ext cx="1003300" cy="510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角丸四角形 34"/>
          <p:cNvSpPr/>
          <p:nvPr/>
        </p:nvSpPr>
        <p:spPr>
          <a:xfrm>
            <a:off x="7258050" y="3746157"/>
            <a:ext cx="1211784" cy="510465"/>
          </a:xfrm>
          <a:prstGeom prst="round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角丸四角形 36"/>
          <p:cNvSpPr/>
          <p:nvPr/>
        </p:nvSpPr>
        <p:spPr>
          <a:xfrm>
            <a:off x="4806950" y="3711656"/>
            <a:ext cx="330200" cy="510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角丸四角形 37"/>
          <p:cNvSpPr/>
          <p:nvPr/>
        </p:nvSpPr>
        <p:spPr>
          <a:xfrm>
            <a:off x="5229758" y="3711656"/>
            <a:ext cx="330200" cy="510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テキスト ボックス 40"/>
          <p:cNvSpPr txBox="1"/>
          <p:nvPr/>
        </p:nvSpPr>
        <p:spPr>
          <a:xfrm>
            <a:off x="3453814" y="3198230"/>
            <a:ext cx="151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4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</a:t>
            </a:r>
            <a:r>
              <a:rPr lang="en-US" dirty="0" smtClean="0"/>
              <a:t>Management (WLM)</a:t>
            </a:r>
            <a:endParaRPr lang="en-US" dirty="0"/>
          </a:p>
        </p:txBody>
      </p:sp>
      <p:grpSp>
        <p:nvGrpSpPr>
          <p:cNvPr id="5" name="Group 67"/>
          <p:cNvGrpSpPr/>
          <p:nvPr/>
        </p:nvGrpSpPr>
        <p:grpSpPr>
          <a:xfrm>
            <a:off x="3511474" y="1310565"/>
            <a:ext cx="457200" cy="578644"/>
            <a:chOff x="1944688" y="6772275"/>
            <a:chExt cx="581025" cy="771525"/>
          </a:xfrm>
          <a:solidFill>
            <a:srgbClr val="FFC000"/>
          </a:solidFill>
        </p:grpSpPr>
        <p:sp>
          <p:nvSpPr>
            <p:cNvPr id="6" name="Oval 105"/>
            <p:cNvSpPr>
              <a:spLocks noChangeArrowheads="1"/>
            </p:cNvSpPr>
            <p:nvPr/>
          </p:nvSpPr>
          <p:spPr bwMode="auto">
            <a:xfrm>
              <a:off x="2068513" y="6772275"/>
              <a:ext cx="333375" cy="3429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7" name="Freeform 106"/>
            <p:cNvSpPr>
              <a:spLocks/>
            </p:cNvSpPr>
            <p:nvPr/>
          </p:nvSpPr>
          <p:spPr bwMode="auto">
            <a:xfrm>
              <a:off x="1944688" y="7162800"/>
              <a:ext cx="581025" cy="38100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20" y="0"/>
                </a:cxn>
                <a:cxn ang="0">
                  <a:pos x="0" y="18"/>
                </a:cxn>
                <a:cxn ang="0">
                  <a:pos x="0" y="40"/>
                </a:cxn>
                <a:cxn ang="0">
                  <a:pos x="12" y="40"/>
                </a:cxn>
                <a:cxn ang="0">
                  <a:pos x="12" y="24"/>
                </a:cxn>
                <a:cxn ang="0">
                  <a:pos x="14" y="24"/>
                </a:cxn>
                <a:cxn ang="0">
                  <a:pos x="14" y="40"/>
                </a:cxn>
                <a:cxn ang="0">
                  <a:pos x="47" y="40"/>
                </a:cxn>
                <a:cxn ang="0">
                  <a:pos x="47" y="24"/>
                </a:cxn>
                <a:cxn ang="0">
                  <a:pos x="49" y="24"/>
                </a:cxn>
                <a:cxn ang="0">
                  <a:pos x="49" y="40"/>
                </a:cxn>
                <a:cxn ang="0">
                  <a:pos x="61" y="40"/>
                </a:cxn>
                <a:cxn ang="0">
                  <a:pos x="61" y="18"/>
                </a:cxn>
                <a:cxn ang="0">
                  <a:pos x="41" y="0"/>
                </a:cxn>
              </a:cxnLst>
              <a:rect l="0" t="0" r="r" b="b"/>
              <a:pathLst>
                <a:path w="61" h="40">
                  <a:moveTo>
                    <a:pt x="4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7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7"/>
                    <a:pt x="52" y="0"/>
                    <a:pt x="4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8" name="Group 67"/>
          <p:cNvGrpSpPr/>
          <p:nvPr/>
        </p:nvGrpSpPr>
        <p:grpSpPr>
          <a:xfrm>
            <a:off x="1546734" y="1317708"/>
            <a:ext cx="457200" cy="578644"/>
            <a:chOff x="1944688" y="6772275"/>
            <a:chExt cx="581025" cy="771525"/>
          </a:xfrm>
          <a:solidFill>
            <a:srgbClr val="FFC000"/>
          </a:solidFill>
        </p:grpSpPr>
        <p:sp>
          <p:nvSpPr>
            <p:cNvPr id="9" name="Oval 105"/>
            <p:cNvSpPr>
              <a:spLocks noChangeArrowheads="1"/>
            </p:cNvSpPr>
            <p:nvPr/>
          </p:nvSpPr>
          <p:spPr bwMode="auto">
            <a:xfrm>
              <a:off x="2068513" y="6772275"/>
              <a:ext cx="333375" cy="3429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0" name="Freeform 106"/>
            <p:cNvSpPr>
              <a:spLocks/>
            </p:cNvSpPr>
            <p:nvPr/>
          </p:nvSpPr>
          <p:spPr bwMode="auto">
            <a:xfrm>
              <a:off x="1944688" y="7162800"/>
              <a:ext cx="581025" cy="38100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20" y="0"/>
                </a:cxn>
                <a:cxn ang="0">
                  <a:pos x="0" y="18"/>
                </a:cxn>
                <a:cxn ang="0">
                  <a:pos x="0" y="40"/>
                </a:cxn>
                <a:cxn ang="0">
                  <a:pos x="12" y="40"/>
                </a:cxn>
                <a:cxn ang="0">
                  <a:pos x="12" y="24"/>
                </a:cxn>
                <a:cxn ang="0">
                  <a:pos x="14" y="24"/>
                </a:cxn>
                <a:cxn ang="0">
                  <a:pos x="14" y="40"/>
                </a:cxn>
                <a:cxn ang="0">
                  <a:pos x="47" y="40"/>
                </a:cxn>
                <a:cxn ang="0">
                  <a:pos x="47" y="24"/>
                </a:cxn>
                <a:cxn ang="0">
                  <a:pos x="49" y="24"/>
                </a:cxn>
                <a:cxn ang="0">
                  <a:pos x="49" y="40"/>
                </a:cxn>
                <a:cxn ang="0">
                  <a:pos x="61" y="40"/>
                </a:cxn>
                <a:cxn ang="0">
                  <a:pos x="61" y="18"/>
                </a:cxn>
                <a:cxn ang="0">
                  <a:pos x="41" y="0"/>
                </a:cxn>
              </a:cxnLst>
              <a:rect l="0" t="0" r="r" b="b"/>
              <a:pathLst>
                <a:path w="61" h="40">
                  <a:moveTo>
                    <a:pt x="4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7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7"/>
                    <a:pt x="52" y="0"/>
                    <a:pt x="4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11" name="Group 67"/>
          <p:cNvGrpSpPr/>
          <p:nvPr/>
        </p:nvGrpSpPr>
        <p:grpSpPr>
          <a:xfrm>
            <a:off x="6196649" y="1314136"/>
            <a:ext cx="457200" cy="578644"/>
            <a:chOff x="1944688" y="6772275"/>
            <a:chExt cx="581025" cy="771525"/>
          </a:xfrm>
          <a:solidFill>
            <a:srgbClr val="FFC000"/>
          </a:solidFill>
        </p:grpSpPr>
        <p:sp>
          <p:nvSpPr>
            <p:cNvPr id="12" name="Oval 105"/>
            <p:cNvSpPr>
              <a:spLocks noChangeArrowheads="1"/>
            </p:cNvSpPr>
            <p:nvPr/>
          </p:nvSpPr>
          <p:spPr bwMode="auto">
            <a:xfrm>
              <a:off x="2068513" y="6772275"/>
              <a:ext cx="333375" cy="3429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3" name="Freeform 106"/>
            <p:cNvSpPr>
              <a:spLocks/>
            </p:cNvSpPr>
            <p:nvPr/>
          </p:nvSpPr>
          <p:spPr bwMode="auto">
            <a:xfrm>
              <a:off x="1944688" y="7162800"/>
              <a:ext cx="581025" cy="38100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20" y="0"/>
                </a:cxn>
                <a:cxn ang="0">
                  <a:pos x="0" y="18"/>
                </a:cxn>
                <a:cxn ang="0">
                  <a:pos x="0" y="40"/>
                </a:cxn>
                <a:cxn ang="0">
                  <a:pos x="12" y="40"/>
                </a:cxn>
                <a:cxn ang="0">
                  <a:pos x="12" y="24"/>
                </a:cxn>
                <a:cxn ang="0">
                  <a:pos x="14" y="24"/>
                </a:cxn>
                <a:cxn ang="0">
                  <a:pos x="14" y="40"/>
                </a:cxn>
                <a:cxn ang="0">
                  <a:pos x="47" y="40"/>
                </a:cxn>
                <a:cxn ang="0">
                  <a:pos x="47" y="24"/>
                </a:cxn>
                <a:cxn ang="0">
                  <a:pos x="49" y="24"/>
                </a:cxn>
                <a:cxn ang="0">
                  <a:pos x="49" y="40"/>
                </a:cxn>
                <a:cxn ang="0">
                  <a:pos x="61" y="40"/>
                </a:cxn>
                <a:cxn ang="0">
                  <a:pos x="61" y="18"/>
                </a:cxn>
                <a:cxn ang="0">
                  <a:pos x="41" y="0"/>
                </a:cxn>
              </a:cxnLst>
              <a:rect l="0" t="0" r="r" b="b"/>
              <a:pathLst>
                <a:path w="61" h="40">
                  <a:moveTo>
                    <a:pt x="4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7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7"/>
                    <a:pt x="52" y="0"/>
                    <a:pt x="4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14" name="Group 67"/>
          <p:cNvGrpSpPr/>
          <p:nvPr/>
        </p:nvGrpSpPr>
        <p:grpSpPr>
          <a:xfrm>
            <a:off x="4848861" y="1314136"/>
            <a:ext cx="457200" cy="578644"/>
            <a:chOff x="1944688" y="6772275"/>
            <a:chExt cx="581025" cy="771525"/>
          </a:xfrm>
          <a:solidFill>
            <a:srgbClr val="FFC000"/>
          </a:solidFill>
        </p:grpSpPr>
        <p:sp>
          <p:nvSpPr>
            <p:cNvPr id="15" name="Oval 105"/>
            <p:cNvSpPr>
              <a:spLocks noChangeArrowheads="1"/>
            </p:cNvSpPr>
            <p:nvPr/>
          </p:nvSpPr>
          <p:spPr bwMode="auto">
            <a:xfrm>
              <a:off x="2068513" y="6772275"/>
              <a:ext cx="333375" cy="3429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6" name="Freeform 106"/>
            <p:cNvSpPr>
              <a:spLocks/>
            </p:cNvSpPr>
            <p:nvPr/>
          </p:nvSpPr>
          <p:spPr bwMode="auto">
            <a:xfrm>
              <a:off x="1944688" y="7162800"/>
              <a:ext cx="581025" cy="38100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20" y="0"/>
                </a:cxn>
                <a:cxn ang="0">
                  <a:pos x="0" y="18"/>
                </a:cxn>
                <a:cxn ang="0">
                  <a:pos x="0" y="40"/>
                </a:cxn>
                <a:cxn ang="0">
                  <a:pos x="12" y="40"/>
                </a:cxn>
                <a:cxn ang="0">
                  <a:pos x="12" y="24"/>
                </a:cxn>
                <a:cxn ang="0">
                  <a:pos x="14" y="24"/>
                </a:cxn>
                <a:cxn ang="0">
                  <a:pos x="14" y="40"/>
                </a:cxn>
                <a:cxn ang="0">
                  <a:pos x="47" y="40"/>
                </a:cxn>
                <a:cxn ang="0">
                  <a:pos x="47" y="24"/>
                </a:cxn>
                <a:cxn ang="0">
                  <a:pos x="49" y="24"/>
                </a:cxn>
                <a:cxn ang="0">
                  <a:pos x="49" y="40"/>
                </a:cxn>
                <a:cxn ang="0">
                  <a:pos x="61" y="40"/>
                </a:cxn>
                <a:cxn ang="0">
                  <a:pos x="61" y="18"/>
                </a:cxn>
                <a:cxn ang="0">
                  <a:pos x="41" y="0"/>
                </a:cxn>
              </a:cxnLst>
              <a:rect l="0" t="0" r="r" b="b"/>
              <a:pathLst>
                <a:path w="61" h="40">
                  <a:moveTo>
                    <a:pt x="4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7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7"/>
                    <a:pt x="52" y="0"/>
                    <a:pt x="4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17" name="Group 67"/>
          <p:cNvGrpSpPr/>
          <p:nvPr/>
        </p:nvGrpSpPr>
        <p:grpSpPr>
          <a:xfrm>
            <a:off x="7501574" y="1310565"/>
            <a:ext cx="457200" cy="578644"/>
            <a:chOff x="1944688" y="6772275"/>
            <a:chExt cx="581025" cy="771525"/>
          </a:xfrm>
          <a:solidFill>
            <a:srgbClr val="FFC000"/>
          </a:solidFill>
        </p:grpSpPr>
        <p:sp>
          <p:nvSpPr>
            <p:cNvPr id="18" name="Oval 105"/>
            <p:cNvSpPr>
              <a:spLocks noChangeArrowheads="1"/>
            </p:cNvSpPr>
            <p:nvPr/>
          </p:nvSpPr>
          <p:spPr bwMode="auto">
            <a:xfrm>
              <a:off x="2068513" y="6772275"/>
              <a:ext cx="333375" cy="3429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19" name="Freeform 106"/>
            <p:cNvSpPr>
              <a:spLocks/>
            </p:cNvSpPr>
            <p:nvPr/>
          </p:nvSpPr>
          <p:spPr bwMode="auto">
            <a:xfrm>
              <a:off x="1944688" y="7162800"/>
              <a:ext cx="581025" cy="38100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20" y="0"/>
                </a:cxn>
                <a:cxn ang="0">
                  <a:pos x="0" y="18"/>
                </a:cxn>
                <a:cxn ang="0">
                  <a:pos x="0" y="40"/>
                </a:cxn>
                <a:cxn ang="0">
                  <a:pos x="12" y="40"/>
                </a:cxn>
                <a:cxn ang="0">
                  <a:pos x="12" y="24"/>
                </a:cxn>
                <a:cxn ang="0">
                  <a:pos x="14" y="24"/>
                </a:cxn>
                <a:cxn ang="0">
                  <a:pos x="14" y="40"/>
                </a:cxn>
                <a:cxn ang="0">
                  <a:pos x="47" y="40"/>
                </a:cxn>
                <a:cxn ang="0">
                  <a:pos x="47" y="24"/>
                </a:cxn>
                <a:cxn ang="0">
                  <a:pos x="49" y="24"/>
                </a:cxn>
                <a:cxn ang="0">
                  <a:pos x="49" y="40"/>
                </a:cxn>
                <a:cxn ang="0">
                  <a:pos x="61" y="40"/>
                </a:cxn>
                <a:cxn ang="0">
                  <a:pos x="61" y="18"/>
                </a:cxn>
                <a:cxn ang="0">
                  <a:pos x="41" y="0"/>
                </a:cxn>
              </a:cxnLst>
              <a:rect l="0" t="0" r="r" b="b"/>
              <a:pathLst>
                <a:path w="61" h="40">
                  <a:moveTo>
                    <a:pt x="4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7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7"/>
                    <a:pt x="52" y="0"/>
                    <a:pt x="4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20" name="角丸四角形 19"/>
          <p:cNvSpPr/>
          <p:nvPr/>
        </p:nvSpPr>
        <p:spPr>
          <a:xfrm>
            <a:off x="4533900" y="1209675"/>
            <a:ext cx="3898900" cy="1038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 Group A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157787" y="3395896"/>
            <a:ext cx="857884" cy="809625"/>
            <a:chOff x="5157787" y="3738796"/>
            <a:chExt cx="857884" cy="809625"/>
          </a:xfrm>
        </p:grpSpPr>
        <p:sp>
          <p:nvSpPr>
            <p:cNvPr id="22" name="正方形/長方形 22"/>
            <p:cNvSpPr/>
            <p:nvPr/>
          </p:nvSpPr>
          <p:spPr>
            <a:xfrm>
              <a:off x="5157787" y="3738796"/>
              <a:ext cx="857884" cy="809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角丸四角形 23"/>
            <p:cNvSpPr/>
            <p:nvPr/>
          </p:nvSpPr>
          <p:spPr>
            <a:xfrm>
              <a:off x="5286970" y="3805471"/>
              <a:ext cx="668377" cy="1333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角丸四角形 24"/>
            <p:cNvSpPr/>
            <p:nvPr/>
          </p:nvSpPr>
          <p:spPr>
            <a:xfrm>
              <a:off x="5286970" y="3995971"/>
              <a:ext cx="668377" cy="1333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角丸四角形 25"/>
            <p:cNvSpPr/>
            <p:nvPr/>
          </p:nvSpPr>
          <p:spPr>
            <a:xfrm>
              <a:off x="5286970" y="4195996"/>
              <a:ext cx="668377" cy="1333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角丸四角形 26"/>
            <p:cNvSpPr/>
            <p:nvPr/>
          </p:nvSpPr>
          <p:spPr>
            <a:xfrm>
              <a:off x="5286970" y="4376971"/>
              <a:ext cx="668377" cy="1333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直線矢印コネクタ 28"/>
          <p:cNvCxnSpPr>
            <a:stCxn id="23" idx="2"/>
            <a:endCxn id="26" idx="0"/>
          </p:cNvCxnSpPr>
          <p:nvPr/>
        </p:nvCxnSpPr>
        <p:spPr>
          <a:xfrm flipH="1">
            <a:off x="5586730" y="2247900"/>
            <a:ext cx="896621" cy="1147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30"/>
          <p:cNvSpPr txBox="1"/>
          <p:nvPr/>
        </p:nvSpPr>
        <p:spPr>
          <a:xfrm>
            <a:off x="4477254" y="4243467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Short-running queue</a:t>
            </a:r>
            <a:endParaRPr lang="en-US" dirty="0"/>
          </a:p>
        </p:txBody>
      </p:sp>
      <p:cxnSp>
        <p:nvCxnSpPr>
          <p:cNvPr id="29" name="直線矢印コネクタ 34"/>
          <p:cNvCxnSpPr>
            <a:endCxn id="36" idx="0"/>
          </p:cNvCxnSpPr>
          <p:nvPr/>
        </p:nvCxnSpPr>
        <p:spPr>
          <a:xfrm>
            <a:off x="3763884" y="1981200"/>
            <a:ext cx="0" cy="4762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38"/>
          <p:cNvCxnSpPr>
            <a:stCxn id="36" idx="2"/>
            <a:endCxn id="26" idx="0"/>
          </p:cNvCxnSpPr>
          <p:nvPr/>
        </p:nvCxnSpPr>
        <p:spPr>
          <a:xfrm>
            <a:off x="3763884" y="2981324"/>
            <a:ext cx="1822845" cy="4145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346392" y="3362558"/>
            <a:ext cx="857884" cy="809625"/>
            <a:chOff x="1331200" y="3705458"/>
            <a:chExt cx="857884" cy="809625"/>
          </a:xfrm>
        </p:grpSpPr>
        <p:sp>
          <p:nvSpPr>
            <p:cNvPr id="32" name="正方形/長方形 41"/>
            <p:cNvSpPr/>
            <p:nvPr/>
          </p:nvSpPr>
          <p:spPr>
            <a:xfrm>
              <a:off x="1331200" y="3705458"/>
              <a:ext cx="857884" cy="809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角丸四角形 42"/>
            <p:cNvSpPr/>
            <p:nvPr/>
          </p:nvSpPr>
          <p:spPr>
            <a:xfrm>
              <a:off x="1460383" y="3772133"/>
              <a:ext cx="668377" cy="1333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角丸四角形 43"/>
            <p:cNvSpPr/>
            <p:nvPr/>
          </p:nvSpPr>
          <p:spPr>
            <a:xfrm>
              <a:off x="1460383" y="3962633"/>
              <a:ext cx="668377" cy="1333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角丸四角形 44"/>
            <p:cNvSpPr/>
            <p:nvPr/>
          </p:nvSpPr>
          <p:spPr>
            <a:xfrm>
              <a:off x="1460383" y="4162658"/>
              <a:ext cx="668377" cy="1333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角丸四角形 45"/>
            <p:cNvSpPr/>
            <p:nvPr/>
          </p:nvSpPr>
          <p:spPr>
            <a:xfrm>
              <a:off x="1460383" y="4343633"/>
              <a:ext cx="668377" cy="1333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テキスト ボックス 46"/>
          <p:cNvSpPr txBox="1"/>
          <p:nvPr/>
        </p:nvSpPr>
        <p:spPr>
          <a:xfrm>
            <a:off x="650667" y="422925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Long-running queue</a:t>
            </a:r>
            <a:endParaRPr lang="en-US" dirty="0"/>
          </a:p>
        </p:txBody>
      </p:sp>
      <p:cxnSp>
        <p:nvCxnSpPr>
          <p:cNvPr id="38" name="直線矢印コネクタ 50"/>
          <p:cNvCxnSpPr/>
          <p:nvPr/>
        </p:nvCxnSpPr>
        <p:spPr>
          <a:xfrm>
            <a:off x="1767738" y="1981200"/>
            <a:ext cx="15192" cy="4762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56"/>
          <p:cNvCxnSpPr/>
          <p:nvPr/>
        </p:nvCxnSpPr>
        <p:spPr>
          <a:xfrm>
            <a:off x="1775334" y="2981324"/>
            <a:ext cx="0" cy="381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角丸四角形 32"/>
          <p:cNvSpPr/>
          <p:nvPr/>
        </p:nvSpPr>
        <p:spPr>
          <a:xfrm>
            <a:off x="2951084" y="2457449"/>
            <a:ext cx="1625600" cy="523875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Short </a:t>
            </a:r>
            <a:br>
              <a:rPr lang="en-US" dirty="0" smtClean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Query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roup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1" name="角丸四角形 48"/>
          <p:cNvSpPr/>
          <p:nvPr/>
        </p:nvSpPr>
        <p:spPr>
          <a:xfrm>
            <a:off x="962534" y="2457449"/>
            <a:ext cx="1625600" cy="523875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Long </a:t>
            </a:r>
            <a:br>
              <a:rPr lang="en-US" dirty="0" smtClean="0">
                <a:solidFill>
                  <a:schemeClr val="tx2">
                    <a:lumMod val="1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Query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roup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11118" y="1502911"/>
            <a:ext cx="8178797" cy="854934"/>
          </a:xfrm>
          <a:prstGeom prst="rect">
            <a:avLst/>
          </a:prstGeom>
          <a:noFill/>
        </p:spPr>
        <p:txBody>
          <a:bodyPr lIns="90311" tIns="45148" rIns="90311" bIns="45148"/>
          <a:lstStyle>
            <a:lvl1pPr marL="252767" indent="-252767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72" indent="-210588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558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573" indent="-168545" algn="l" defTabSz="33706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593" indent="-168545" algn="l" defTabSz="33706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3616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641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66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4682" indent="-168545" algn="l" defTabSz="33706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dirty="0" smtClean="0">
                <a:solidFill>
                  <a:srgbClr val="FF752F"/>
                </a:solidFill>
                <a:latin typeface="Calibri"/>
                <a:cs typeface="Calibri"/>
              </a:rPr>
              <a:t>User Defined Functions</a:t>
            </a:r>
          </a:p>
        </p:txBody>
      </p:sp>
    </p:spTree>
    <p:extLst>
      <p:ext uri="{BB962C8B-B14F-4D97-AF65-F5344CB8AC3E}">
        <p14:creationId xmlns:p14="http://schemas.microsoft.com/office/powerpoint/2010/main" val="15576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Defined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3" y="1459008"/>
            <a:ext cx="6307233" cy="3891852"/>
          </a:xfrm>
        </p:spPr>
        <p:txBody>
          <a:bodyPr>
            <a:normAutofit/>
          </a:bodyPr>
          <a:lstStyle/>
          <a:p>
            <a:pPr lvl="2"/>
            <a:endParaRPr lang="en-US" sz="1400" dirty="0" smtClean="0"/>
          </a:p>
          <a:p>
            <a:r>
              <a:rPr lang="en-US" sz="2400" dirty="0" smtClean="0"/>
              <a:t>Python 2.7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Pandas, </a:t>
            </a:r>
            <a:r>
              <a:rPr lang="en-US" sz="2400" dirty="0" err="1" smtClean="0"/>
              <a:t>NumPy</a:t>
            </a:r>
            <a:r>
              <a:rPr lang="en-US" sz="2400" dirty="0" smtClean="0"/>
              <a:t>, and </a:t>
            </a:r>
            <a:r>
              <a:rPr lang="en-US" sz="2400" dirty="0" err="1" smtClean="0"/>
              <a:t>SciPy</a:t>
            </a:r>
            <a:r>
              <a:rPr lang="en-US" sz="2400" dirty="0" smtClean="0"/>
              <a:t> pre-installed</a:t>
            </a:r>
          </a:p>
          <a:p>
            <a:pPr lvl="1"/>
            <a:endParaRPr lang="en-US" sz="1600" dirty="0" smtClean="0"/>
          </a:p>
          <a:p>
            <a:r>
              <a:rPr lang="en-US" sz="2400" dirty="0"/>
              <a:t>I</a:t>
            </a:r>
            <a:r>
              <a:rPr lang="en-US" sz="2400" dirty="0" smtClean="0"/>
              <a:t>mport your own libraries</a:t>
            </a:r>
          </a:p>
        </p:txBody>
      </p:sp>
    </p:spTree>
    <p:extLst>
      <p:ext uri="{BB962C8B-B14F-4D97-AF65-F5344CB8AC3E}">
        <p14:creationId xmlns:p14="http://schemas.microsoft.com/office/powerpoint/2010/main" val="329422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Scalar UDF </a:t>
            </a:r>
            <a:r>
              <a:rPr lang="en-US" sz="2800" dirty="0">
                <a:latin typeface="+mj-lt"/>
              </a:rPr>
              <a:t>e</a:t>
            </a:r>
            <a:r>
              <a:rPr lang="en-US" sz="2800" dirty="0" smtClean="0">
                <a:latin typeface="+mj-lt"/>
              </a:rPr>
              <a:t>xample – URL parsing</a:t>
            </a:r>
            <a:endParaRPr lang="en-US" sz="28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42900" y="1085850"/>
            <a:ext cx="8458200" cy="1730237"/>
          </a:xfrm>
          <a:noFill/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CREATE FUNCTION f_hostname 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>
                <a:solidFill>
                  <a:schemeClr val="bg1"/>
                </a:solidFill>
              </a:rPr>
              <a:t>VARCHAR url)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RETURNS varchar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IMMUTABLE AS </a:t>
            </a:r>
            <a:r>
              <a:rPr lang="en-US" sz="1400" dirty="0">
                <a:solidFill>
                  <a:schemeClr val="bg1"/>
                </a:solidFill>
              </a:rPr>
              <a:t>$$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import urlparse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return urlparse.urlparse(url).hostname</a:t>
            </a:r>
          </a:p>
          <a:p>
            <a:r>
              <a:rPr lang="en-US" sz="1400" dirty="0">
                <a:solidFill>
                  <a:schemeClr val="bg1"/>
                </a:solidFill>
              </a:rPr>
              <a:t>$$ LANGUAGE plpythonu;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42899" y="3348546"/>
            <a:ext cx="8458201" cy="159992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SELECT </a:t>
            </a:r>
            <a:r>
              <a:rPr lang="en-US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f_hostname</a:t>
            </a:r>
            <a:r>
              <a:rPr lang="en-US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urlstring</a:t>
            </a:r>
            <a:r>
              <a:rPr lang="en-US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) FROM </a:t>
            </a:r>
            <a:r>
              <a:rPr lang="en-US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weblog_table</a:t>
            </a:r>
            <a:r>
              <a:rPr lang="en-US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07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231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3</a:t>
            </a:r>
            <a:r>
              <a:rPr lang="en-US" dirty="0" smtClean="0"/>
              <a:t>. New Data Source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452282" y="1261962"/>
            <a:ext cx="986457" cy="1033091"/>
            <a:chOff x="624638" y="1496740"/>
            <a:chExt cx="986457" cy="1033092"/>
          </a:xfrm>
        </p:grpSpPr>
        <p:sp>
          <p:nvSpPr>
            <p:cNvPr id="29" name="Rectangle 28"/>
            <p:cNvSpPr/>
            <p:nvPr/>
          </p:nvSpPr>
          <p:spPr>
            <a:xfrm>
              <a:off x="624638" y="2345166"/>
              <a:ext cx="98645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dirty="0"/>
                <a:t>Application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978" y="1496740"/>
              <a:ext cx="829779" cy="78628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 rot="18797671">
            <a:off x="-1421620" y="508305"/>
            <a:ext cx="4305905" cy="452204"/>
          </a:xfrm>
          <a:prstGeom prst="rect">
            <a:avLst/>
          </a:prstGeom>
          <a:solidFill>
            <a:srgbClr val="F2992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</a:rPr>
              <a:t>Use Cases</a:t>
            </a:r>
            <a:endParaRPr lang="en-US" sz="2400" dirty="0">
              <a:solidFill>
                <a:srgbClr val="FFFFFF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03228" y="3262004"/>
            <a:ext cx="761743" cy="276997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Flat </a:t>
            </a:r>
            <a:r>
              <a:rPr lang="en-US" sz="1200" dirty="0">
                <a:solidFill>
                  <a:srgbClr val="FFFFFF"/>
                </a:solidFill>
              </a:rPr>
              <a:t>files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721100" y="2552700"/>
            <a:ext cx="508000" cy="685800"/>
            <a:chOff x="317500" y="2565400"/>
            <a:chExt cx="508000" cy="685800"/>
          </a:xfrm>
        </p:grpSpPr>
        <p:sp>
          <p:nvSpPr>
            <p:cNvPr id="19" name="Folded Corner 18"/>
            <p:cNvSpPr/>
            <p:nvPr/>
          </p:nvSpPr>
          <p:spPr>
            <a:xfrm>
              <a:off x="444500" y="2755900"/>
              <a:ext cx="381000" cy="495300"/>
            </a:xfrm>
            <a:prstGeom prst="foldedCorner">
              <a:avLst/>
            </a:prstGeom>
            <a:solidFill>
              <a:schemeClr val="accent1"/>
            </a:solidFill>
            <a:ln>
              <a:solidFill>
                <a:srgbClr val="2B2A2A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olded Corner 19"/>
            <p:cNvSpPr/>
            <p:nvPr/>
          </p:nvSpPr>
          <p:spPr>
            <a:xfrm>
              <a:off x="393700" y="2679700"/>
              <a:ext cx="381000" cy="495300"/>
            </a:xfrm>
            <a:prstGeom prst="foldedCorner">
              <a:avLst/>
            </a:prstGeom>
            <a:solidFill>
              <a:schemeClr val="accent1"/>
            </a:solidFill>
            <a:ln>
              <a:solidFill>
                <a:srgbClr val="2B2A2A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olded Corner 20"/>
            <p:cNvSpPr/>
            <p:nvPr/>
          </p:nvSpPr>
          <p:spPr>
            <a:xfrm>
              <a:off x="317500" y="2565400"/>
              <a:ext cx="381000" cy="495300"/>
            </a:xfrm>
            <a:prstGeom prst="foldedCorner">
              <a:avLst/>
            </a:prstGeom>
            <a:solidFill>
              <a:schemeClr val="accent1"/>
            </a:solidFill>
            <a:ln>
              <a:solidFill>
                <a:srgbClr val="2B2A2A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Magnetic Disk 21"/>
          <p:cNvSpPr/>
          <p:nvPr/>
        </p:nvSpPr>
        <p:spPr bwMode="auto">
          <a:xfrm>
            <a:off x="3575600" y="3702956"/>
            <a:ext cx="775752" cy="938894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6" tIns="34293" rIns="68586" bIns="34293" numCol="1" rtlCol="0" anchor="ctr" anchorCtr="0" compatLnSpc="1">
            <a:prstTxWarp prst="textNoShape">
              <a:avLst/>
            </a:prstTxWarp>
          </a:bodyPr>
          <a:lstStyle/>
          <a:p>
            <a:pPr algn="ctr" defTabSz="685666"/>
            <a:endParaRPr lang="en-US" sz="17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5128" y="4633604"/>
            <a:ext cx="843421" cy="276997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Database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44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http://gigaom2.files.wordpress.com/2012/12/504443770_b0f7743d87_z.jpg?w=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75" y="0"/>
            <a:ext cx="9210675" cy="516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WS-Summits-2014-Deck-Template-2">
  <a:themeElements>
    <a:clrScheme name="reInvent-Dark">
      <a:dk1>
        <a:srgbClr val="FFFFFF"/>
      </a:dk1>
      <a:lt1>
        <a:srgbClr val="FFFFFF"/>
      </a:lt1>
      <a:dk2>
        <a:srgbClr val="F8F8F8"/>
      </a:dk2>
      <a:lt2>
        <a:srgbClr val="FFFFFF"/>
      </a:lt2>
      <a:accent1>
        <a:srgbClr val="0089C1"/>
      </a:accent1>
      <a:accent2>
        <a:srgbClr val="DE6C29"/>
      </a:accent2>
      <a:accent3>
        <a:srgbClr val="FF752F"/>
      </a:accent3>
      <a:accent4>
        <a:srgbClr val="26B9FF"/>
      </a:accent4>
      <a:accent5>
        <a:srgbClr val="989898"/>
      </a:accent5>
      <a:accent6>
        <a:srgbClr val="D6D6D6"/>
      </a:accent6>
      <a:hlink>
        <a:srgbClr val="166D97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899-AWS-Roadshow-PPT-1 [Read-Only]" id="{CD9860EE-7930-4774-B0BF-CD7146F4D62F}" vid="{04593E44-7A0F-4CF9-8BEB-60CC6DB57554}"/>
    </a:ext>
  </a:extLst>
</a:theme>
</file>

<file path=ppt/theme/theme2.xml><?xml version="1.0" encoding="utf-8"?>
<a:theme xmlns:a="http://schemas.openxmlformats.org/drawingml/2006/main" name="BDT 103_12Nov2013_v2.0">
  <a:themeElements>
    <a:clrScheme name="Custom 4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0089C1"/>
      </a:accent1>
      <a:accent2>
        <a:srgbClr val="DE6C29"/>
      </a:accent2>
      <a:accent3>
        <a:srgbClr val="FF752F"/>
      </a:accent3>
      <a:accent4>
        <a:srgbClr val="26B9FF"/>
      </a:accent4>
      <a:accent5>
        <a:srgbClr val="989898"/>
      </a:accent5>
      <a:accent6>
        <a:srgbClr val="4F4F4E"/>
      </a:accent6>
      <a:hlink>
        <a:srgbClr val="166D97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A721045-A53D-4B31-9CC4-A00FBEB7E1FC}" vid="{3CC5C8B2-091F-4CB3-991F-8AEBAB4F7E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 xsi:nil="true"/>
    <EmailHeaders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  <Platform xmlns="0fa36ca0-d835-402f-b584-ba5264374bf4">
      <Value>MicroStrategy</Value>
    </Platform>
    <_dlc_DocId xmlns="f722fc96-632c-4129-89ec-659fe9b2d935">ZJQE7NE326U3-15-8955</_dlc_DocId>
    <_dlc_DocIdUrl xmlns="f722fc96-632c-4129-89ec-659fe9b2d935">
      <Url>http://departments.rjr.com/sites/IM/SiteDirectory/busint/_layouts/DocIdRedir.aspx?ID=ZJQE7NE326U3-15-8955</Url>
      <Description>ZJQE7NE326U3-15-8955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CDC363D4C7D4EBB3A69D569C8AB36" ma:contentTypeVersion="8658" ma:contentTypeDescription="Create a new document." ma:contentTypeScope="" ma:versionID="c75ccfbee020ac77090c4b796949577a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f722fc96-632c-4129-89ec-659fe9b2d935" xmlns:ns5="0fa36ca0-d835-402f-b584-ba5264374bf4" targetNamespace="http://schemas.microsoft.com/office/2006/metadata/properties" ma:root="true" ma:fieldsID="a83b3e875b87051c1f5ddf8eca7904c6" ns1:_="" ns2:_="" ns3:_="" ns5:_="">
    <xsd:import namespace="http://schemas.microsoft.com/sharepoint/v3"/>
    <xsd:import namespace="http://schemas.microsoft.com/sharepoint/v4"/>
    <xsd:import namespace="f722fc96-632c-4129-89ec-659fe9b2d935"/>
    <xsd:import namespace="0fa36ca0-d835-402f-b584-ba5264374bf4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  <xsd:element ref="ns3:_dlc_DocId" minOccurs="0"/>
                <xsd:element ref="ns3:_dlc_DocIdUrl" minOccurs="0"/>
                <xsd:element ref="ns3:_dlc_DocIdPersistId" minOccurs="0"/>
                <xsd:element ref="ns5:Platform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3" nillable="true" ma:displayName="" ma:description="" ma:hidden="true" ma:internalName="EmailHeaders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22fc96-632c-4129-89ec-659fe9b2d935" elementFormDefault="qualified">
    <xsd:import namespace="http://schemas.microsoft.com/office/2006/documentManagement/types"/>
    <xsd:import namespace="http://schemas.microsoft.com/office/infopath/2007/PartnerControls"/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a36ca0-d835-402f-b584-ba5264374bf4" elementFormDefault="qualified">
    <xsd:import namespace="http://schemas.microsoft.com/office/2006/documentManagement/types"/>
    <xsd:import namespace="http://schemas.microsoft.com/office/infopath/2007/PartnerControls"/>
    <xsd:element name="Platform" ma:index="18" nillable="true" ma:displayName="Platform" ma:default="MicroStrategy" ma:internalName="Platform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MicroStrategy"/>
                        <xsd:enumeration value="Teradata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17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 xmlns=""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 xmlns=""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 xmlns=""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 xmlns=""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/>
</file>

<file path=customXml/itemProps2.xml><?xml version="1.0" encoding="utf-8"?>
<ds:datastoreItem xmlns:ds="http://schemas.openxmlformats.org/officeDocument/2006/customXml" ds:itemID="{60313709-FDE0-4A5C-867B-B7FA9100041E}"/>
</file>

<file path=customXml/itemProps3.xml><?xml version="1.0" encoding="utf-8"?>
<ds:datastoreItem xmlns:ds="http://schemas.openxmlformats.org/officeDocument/2006/customXml" ds:itemID="{0248F6BA-399A-42B1-8A92-9B5A725B6F92}"/>
</file>

<file path=customXml/itemProps4.xml><?xml version="1.0" encoding="utf-8"?>
<ds:datastoreItem xmlns:ds="http://schemas.openxmlformats.org/officeDocument/2006/customXml" ds:itemID="{705B35A6-8B52-46A5-AE45-B98C6459DC10}"/>
</file>

<file path=docProps/app.xml><?xml version="1.0" encoding="utf-8"?>
<Properties xmlns="http://schemas.openxmlformats.org/officeDocument/2006/extended-properties" xmlns:vt="http://schemas.openxmlformats.org/officeDocument/2006/docPropsVTypes">
  <Template>Redshift_DeepDive_June2015_v3</Template>
  <TotalTime>3357</TotalTime>
  <Words>2826</Words>
  <Application>Microsoft Office PowerPoint</Application>
  <PresentationFormat>On-screen Show (16:9)</PresentationFormat>
  <Paragraphs>1239</Paragraphs>
  <Slides>90</Slides>
  <Notes>30</Notes>
  <HiddenSlides>11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7" baseType="lpstr">
      <vt:lpstr>ＭＳ Ｐゴシック</vt:lpstr>
      <vt:lpstr>宋体</vt:lpstr>
      <vt:lpstr>Arial</vt:lpstr>
      <vt:lpstr>Calibri</vt:lpstr>
      <vt:lpstr>Century Gothic</vt:lpstr>
      <vt:lpstr>Consolas</vt:lpstr>
      <vt:lpstr>Courier</vt:lpstr>
      <vt:lpstr>Gill Sans</vt:lpstr>
      <vt:lpstr>Helvetica Neue</vt:lpstr>
      <vt:lpstr>Lucida Console</vt:lpstr>
      <vt:lpstr>メイリオ</vt:lpstr>
      <vt:lpstr>黑体</vt:lpstr>
      <vt:lpstr>Verdana</vt:lpstr>
      <vt:lpstr>Wingdings</vt:lpstr>
      <vt:lpstr>ヒラギノ角ゴ ProN W3</vt:lpstr>
      <vt:lpstr>AWS-Summits-2014-Deck-Template-2</vt:lpstr>
      <vt:lpstr>BDT 103_12Nov2013_v2.0</vt:lpstr>
      <vt:lpstr>PowerPoint Presentation</vt:lpstr>
      <vt:lpstr>PowerPoint Presentation</vt:lpstr>
      <vt:lpstr>OLTP vs OLAP</vt:lpstr>
      <vt:lpstr>PowerPoint Presentation</vt:lpstr>
      <vt:lpstr>1. Replace</vt:lpstr>
      <vt:lpstr>1. Replace</vt:lpstr>
      <vt:lpstr>2. Assist</vt:lpstr>
      <vt:lpstr>2. Assist</vt:lpstr>
      <vt:lpstr>3. New Data Source</vt:lpstr>
      <vt:lpstr>3. New Data Source</vt:lpstr>
      <vt:lpstr>4. Streaming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Nodes and Slices</vt:lpstr>
      <vt:lpstr>PowerPoint Presentation</vt:lpstr>
      <vt:lpstr>PowerPoint Presentation</vt:lpstr>
      <vt:lpstr>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Column</vt:lpstr>
      <vt:lpstr>Compound</vt:lpstr>
      <vt:lpstr>Interleaved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Compressing your sort keys</vt:lpstr>
      <vt:lpstr>PowerPoint Presentation</vt:lpstr>
      <vt:lpstr>PowerPoint Presentation</vt:lpstr>
      <vt:lpstr>Make columns as narrow as possible</vt:lpstr>
      <vt:lpstr>Define Primary &amp; Foreign Keys  Not Enforced but…..  Helps optimizer with query plan</vt:lpstr>
      <vt:lpstr>PowerPoint Presentation</vt:lpstr>
      <vt:lpstr>Use multiple input files to maximize throughput</vt:lpstr>
      <vt:lpstr>Use multiple input files to maximize throughput</vt:lpstr>
      <vt:lpstr>Data Loading Best Practices</vt:lpstr>
      <vt:lpstr>PowerPoint Presentation</vt:lpstr>
      <vt:lpstr>PowerPoint Presentation</vt:lpstr>
      <vt:lpstr>PowerPoint Presentation</vt:lpstr>
      <vt:lpstr>PowerPoint Presentation</vt:lpstr>
      <vt:lpstr>Deep 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loading options</vt:lpstr>
      <vt:lpstr>Data loading options</vt:lpstr>
      <vt:lpstr>Data loading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Concurrent Query Execution</vt:lpstr>
      <vt:lpstr>Workload Management (WLM)</vt:lpstr>
      <vt:lpstr>PowerPoint Presentation</vt:lpstr>
      <vt:lpstr>User Defined Functions</vt:lpstr>
      <vt:lpstr>Scalar UDF example – URL parsing</vt:lpstr>
      <vt:lpstr>PowerPoint Presentation</vt:lpstr>
    </vt:vector>
  </TitlesOfParts>
  <Manager/>
  <Company>Amazon.com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Layton, Blair</dc:creator>
  <cp:keywords/>
  <dc:description/>
  <cp:lastModifiedBy>Dalton, Peter</cp:lastModifiedBy>
  <cp:revision>54</cp:revision>
  <dcterms:created xsi:type="dcterms:W3CDTF">2015-06-03T15:30:37Z</dcterms:created>
  <dcterms:modified xsi:type="dcterms:W3CDTF">2017-09-26T12:45:22Z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0x010100654CDC363D4C7D4EBB3A69D569C8AB36</vt:lpwstr>
  </property>
  <property fmtid="{D5CDD505-2E9C-101B-9397-08002B2CF9AE}" pid="3" name="_dlc_DocIdItemGuid">
    <vt:lpwstr>3a810788-4c0e-4b50-bb6c-1727506c8e8f</vt:lpwstr>
  </property>
</Properties>
</file>